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handoutMasterIdLst>
    <p:handoutMasterId r:id="rId53"/>
  </p:handoutMasterIdLst>
  <p:sldIdLst>
    <p:sldId id="535" r:id="rId2"/>
    <p:sldId id="536" r:id="rId3"/>
    <p:sldId id="571" r:id="rId4"/>
    <p:sldId id="539" r:id="rId5"/>
    <p:sldId id="663" r:id="rId6"/>
    <p:sldId id="664" r:id="rId7"/>
    <p:sldId id="671" r:id="rId8"/>
    <p:sldId id="665" r:id="rId9"/>
    <p:sldId id="666" r:id="rId10"/>
    <p:sldId id="667" r:id="rId11"/>
    <p:sldId id="670" r:id="rId12"/>
    <p:sldId id="646" r:id="rId13"/>
    <p:sldId id="533" r:id="rId14"/>
    <p:sldId id="672" r:id="rId15"/>
    <p:sldId id="647" r:id="rId16"/>
    <p:sldId id="648" r:id="rId17"/>
    <p:sldId id="649" r:id="rId18"/>
    <p:sldId id="650" r:id="rId19"/>
    <p:sldId id="651" r:id="rId20"/>
    <p:sldId id="652" r:id="rId21"/>
    <p:sldId id="653" r:id="rId22"/>
    <p:sldId id="654" r:id="rId23"/>
    <p:sldId id="655" r:id="rId24"/>
    <p:sldId id="656" r:id="rId25"/>
    <p:sldId id="657" r:id="rId26"/>
    <p:sldId id="658" r:id="rId27"/>
    <p:sldId id="659" r:id="rId28"/>
    <p:sldId id="660" r:id="rId29"/>
    <p:sldId id="661" r:id="rId30"/>
    <p:sldId id="662" r:id="rId31"/>
    <p:sldId id="617" r:id="rId32"/>
    <p:sldId id="630" r:id="rId33"/>
    <p:sldId id="631" r:id="rId34"/>
    <p:sldId id="632" r:id="rId35"/>
    <p:sldId id="633" r:id="rId36"/>
    <p:sldId id="634" r:id="rId37"/>
    <p:sldId id="635" r:id="rId38"/>
    <p:sldId id="620" r:id="rId39"/>
    <p:sldId id="636" r:id="rId40"/>
    <p:sldId id="674" r:id="rId41"/>
    <p:sldId id="675" r:id="rId42"/>
    <p:sldId id="679" r:id="rId43"/>
    <p:sldId id="676" r:id="rId44"/>
    <p:sldId id="677" r:id="rId45"/>
    <p:sldId id="678" r:id="rId46"/>
    <p:sldId id="680" r:id="rId47"/>
    <p:sldId id="681" r:id="rId48"/>
    <p:sldId id="673" r:id="rId49"/>
    <p:sldId id="623" r:id="rId50"/>
    <p:sldId id="624" r:id="rId51"/>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1834" autoAdjust="0"/>
  </p:normalViewPr>
  <p:slideViewPr>
    <p:cSldViewPr>
      <p:cViewPr>
        <p:scale>
          <a:sx n="70" d="100"/>
          <a:sy n="70" d="100"/>
        </p:scale>
        <p:origin x="-1344" y="96"/>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11/11/2013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11/11/2013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Brooke</a:t>
            </a:r>
            <a:r>
              <a:rPr lang="en-US" baseline="0" dirty="0" smtClean="0"/>
              <a:t>: </a:t>
            </a:r>
            <a:r>
              <a:rPr lang="en-US" dirty="0" err="1" smtClean="0"/>
              <a:t>LucidCharts.dom</a:t>
            </a:r>
            <a:r>
              <a:rPr lang="en-US" dirty="0" smtClean="0"/>
              <a:t> (free for educators)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extLst>
      <p:ext uri="{BB962C8B-B14F-4D97-AF65-F5344CB8AC3E}">
        <p14:creationId xmlns:p14="http://schemas.microsoft.com/office/powerpoint/2010/main" val="52928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extLst>
      <p:ext uri="{BB962C8B-B14F-4D97-AF65-F5344CB8AC3E}">
        <p14:creationId xmlns:p14="http://schemas.microsoft.com/office/powerpoint/2010/main" val="516573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 – Thanks to Margo Montgomery from Lanier County HS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11/11/2013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11/11/2013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11/11/2013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11/11/2013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11/11/2013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11/11/2013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11/11/2013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11/11/2013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11/11/2013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11/11/2013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11/11/2013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11/11/2013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0.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jpeg"/><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12.jpg"/><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www.encyclopedia-titanica.org/titanic-statistics.htm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30.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40.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50.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www.gadoe.org/Curriculum-Instruction-and-Assessment/Assessment/Documents/Analytic%20Geometry%20Released%20Items%20-%20Commentary%20Revised%208-27-13.pdf" TargetMode="External"/><Relationship Id="rId5" Type="http://schemas.openxmlformats.org/officeDocument/2006/relationships/hyperlink" Target="http://www.gadoe.org/Curriculum-Instruction-and-Assessment/Assessment/Documents/Analytic%20Geometry%20Released%20Items%20Booklet%20Revised%208-27-13.pdf" TargetMode="Externa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www.gadoe.org/Curriculum-Instruction-and-Assessment/Assessment/Documents/EOCT%20Analytic%20Geometry%20Study%20Guide%20FINAL%208.27.13.pdf"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www.gadoe.org/Curriculum-Instruction-and-Assessment/Assessment/Documents/EOCT%20Analytic%20Geometry%20Study%20Guide%20FINAL%208.27.13.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8" Type="http://schemas.openxmlformats.org/officeDocument/2006/relationships/hyperlink" Target="http://www.ccsstoolbox.com/" TargetMode="External"/><Relationship Id="rId13" Type="http://schemas.openxmlformats.org/officeDocument/2006/relationships/hyperlink" Target="http://www.ccsstoolbox.org/" TargetMode="External"/><Relationship Id="rId3" Type="http://schemas.openxmlformats.org/officeDocument/2006/relationships/hyperlink" Target="http://www.gavirtuallearning.org/Resources.aspx" TargetMode="External"/><Relationship Id="rId7" Type="http://schemas.openxmlformats.org/officeDocument/2006/relationships/hyperlink" Target="http://www.mathematicsvisionproject.org/index.html"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39.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illustrativemathematics.org/"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bit.ly/yyhvtc"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RwWTd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map.mathshell.org/materials/index.php" TargetMode="Externa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hyperlink" Target="http://learnzillion.com/lessons?utf8=%E2%9C%93&amp;query=&amp;commit=Go"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hyperlink" Target="http://learnzillion.com/lessons?utf8=%E2%9C%93&amp;query=&amp;commit=Go"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hyperlink" Target="http://learnzillion.com/lessons?utf8=%E2%9C%93&amp;query=&amp;commit=Go"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hyperlink" Target="http://learnzillion.com/lessons?utf8=%E2%9C%93&amp;query=&amp;commit=Go"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hyperlink" Target="http://learnzillion.com/lessons?utf8=%E2%9C%93&amp;query=&amp;commit=Go"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hyperlink" Target="http://learnzillion.com/lessons?utf8=%E2%9C%93&amp;query=&amp;commit=Go"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hyperlink" Target="http://learnzillion.com/lessons?utf8=%E2%9C%93&amp;query=&amp;commit=Go"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hyperlink" Target="http://learnzillion.com/lessons?utf8=%E2%9C%93&amp;query=&amp;commit=Go"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robertkaplinsky.com/" TargetMode="External"/><Relationship Id="rId5" Type="http://schemas.openxmlformats.org/officeDocument/2006/relationships/hyperlink" Target="http://www.edutopia.org/" TargetMode="External"/><Relationship Id="rId10" Type="http://schemas.openxmlformats.org/officeDocument/2006/relationships/hyperlink" Target="http://blog.mrmeyer.com/" TargetMode="External"/><Relationship Id="rId4" Type="http://schemas.openxmlformats.org/officeDocument/2006/relationships/hyperlink" Target="http://www.learner.org/index.html" TargetMode="External"/><Relationship Id="rId9" Type="http://schemas.openxmlformats.org/officeDocument/2006/relationships/hyperlink" Target="http://elschools.org/student-work"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33.jp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map.mathshell.org/materials/index.php" TargetMode="Externa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map.mathshell.org/materials/index.ph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7: Applications of Probability</a:t>
            </a:r>
            <a:r>
              <a:rPr lang="en-US" sz="4000" dirty="0" smtClean="0"/>
              <a:t/>
            </a:r>
            <a:br>
              <a:rPr lang="en-US" sz="4000" dirty="0" smtClean="0"/>
            </a:br>
            <a:r>
              <a:rPr lang="en-US" sz="2400" dirty="0" smtClean="0"/>
              <a:t>November 12,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r>
                      <a:rPr lang="en-US" b="0" i="1" smtClean="0">
                        <a:latin typeface="Cambria Math"/>
                      </a:rPr>
                      <m:t>𝐴</m:t>
                    </m:r>
                    <m:r>
                      <a:rPr lang="en-US" b="0" i="1" smtClean="0">
                        <a:latin typeface="Cambria Math"/>
                        <a:ea typeface="Cambria Math"/>
                      </a:rPr>
                      <m:t>∩</m:t>
                    </m:r>
                    <m:r>
                      <a:rPr lang="en-US" b="0" i="1" smtClean="0">
                        <a:latin typeface="Cambria Math"/>
                        <a:ea typeface="Cambria Math"/>
                      </a:rPr>
                      <m:t>𝐵</m:t>
                    </m:r>
                  </m:oMath>
                </a14:m>
                <a:endParaRPr lang="en-US" b="0" dirty="0" smtClean="0">
                  <a:ea typeface="Cambria Math"/>
                </a:endParaRPr>
              </a:p>
              <a:p>
                <a:endParaRPr lang="en-US" b="0" dirty="0" smtClean="0">
                  <a:ea typeface="Cambria Math"/>
                </a:endParaRPr>
              </a:p>
              <a:p>
                <a14:m>
                  <m:oMath xmlns:m="http://schemas.openxmlformats.org/officeDocument/2006/math">
                    <m:sSup>
                      <m:sSupPr>
                        <m:ctrlPr>
                          <a:rPr lang="en-US" b="0" i="1" smtClean="0">
                            <a:latin typeface="Cambria Math"/>
                          </a:rPr>
                        </m:ctrlPr>
                      </m:sSupPr>
                      <m:e>
                        <m:r>
                          <a:rPr lang="en-US" b="0" i="1" smtClean="0">
                            <a:latin typeface="Cambria Math"/>
                          </a:rPr>
                          <m:t>𝐴</m:t>
                        </m:r>
                      </m:e>
                      <m:sup>
                        <m:r>
                          <a:rPr lang="en-US" b="0" i="1" smtClean="0">
                            <a:latin typeface="Cambria Math"/>
                          </a:rPr>
                          <m:t>′</m:t>
                        </m:r>
                      </m:sup>
                    </m:sSup>
                  </m:oMath>
                </a14:m>
                <a:endParaRPr lang="en-US" b="0" dirty="0" smtClean="0"/>
              </a:p>
              <a:p>
                <a:endParaRPr lang="en-US" b="0" dirty="0" smtClean="0"/>
              </a:p>
              <a:p>
                <a14:m>
                  <m:oMath xmlns:m="http://schemas.openxmlformats.org/officeDocument/2006/math">
                    <m:r>
                      <a:rPr lang="en-US" b="0" i="1" smtClean="0">
                        <a:latin typeface="Cambria Math"/>
                      </a:rPr>
                      <m:t>𝐴</m:t>
                    </m:r>
                    <m:r>
                      <a:rPr lang="en-US" b="0" i="1" smtClean="0">
                        <a:latin typeface="Cambria Math"/>
                      </a:rPr>
                      <m:t>′∪</m:t>
                    </m:r>
                    <m:r>
                      <a:rPr lang="en-US" b="0" i="1" smtClean="0">
                        <a:latin typeface="Cambria Math"/>
                        <a:ea typeface="Cambria Math"/>
                      </a:rPr>
                      <m:t>𝐵</m:t>
                    </m:r>
                    <m:r>
                      <a:rPr lang="en-US" b="0" i="1" smtClean="0">
                        <a:latin typeface="Cambria Math"/>
                        <a:ea typeface="Cambria Math"/>
                      </a:rPr>
                      <m:t>′</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US">
                    <a:noFill/>
                  </a:rPr>
                  <a:t> </a:t>
                </a:r>
              </a:p>
            </p:txBody>
          </p:sp>
        </mc:Fallback>
      </mc:AlternateContent>
      <p:sp>
        <p:nvSpPr>
          <p:cNvPr id="4" name="Title 1"/>
          <p:cNvSpPr txBox="1">
            <a:spLocks/>
          </p:cNvSpPr>
          <p:nvPr/>
        </p:nvSpPr>
        <p:spPr bwMode="auto">
          <a:xfrm>
            <a:off x="1905000" y="304801"/>
            <a:ext cx="5334000" cy="990599"/>
          </a:xfrm>
          <a:prstGeom prst="rect">
            <a:avLst/>
          </a:prstGeom>
          <a:solidFill>
            <a:schemeClr val="bg2">
              <a:lumMod val="75000"/>
            </a:schemeClr>
          </a:solidFill>
          <a:ln w="9525">
            <a:noFill/>
            <a:miter lim="800000"/>
            <a:headEnd/>
            <a:tailEnd/>
          </a:ln>
          <a:scene3d>
            <a:camera prst="orthographicFront"/>
            <a:lightRig rig="threePt" dir="t"/>
          </a:scene3d>
          <a:sp3d prstMaterial="metal">
            <a:bevelT w="165100" prst="coolSlant"/>
          </a:sp3d>
        </p:spPr>
        <p:txBody>
          <a:bodyPr vert="horz" wrap="square" lIns="91440" tIns="45720" rIns="91440" bIns="45720" numCol="1" anchor="ctr" anchorCtr="0" compatLnSpc="1">
            <a:prstTxWarp prst="textNoShape">
              <a:avLst/>
            </a:prstTxWarp>
            <a:sp3d extrusionH="57150">
              <a:bevelT w="38100" h="38100" prst="relaxedInset"/>
            </a:sp3d>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Activate your Brain </a:t>
            </a:r>
            <a:endParaRPr lang="en-US"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9778" y="1447800"/>
            <a:ext cx="4689872"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6742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1728" y="1447800"/>
            <a:ext cx="4689872"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2400" y="1600200"/>
                <a:ext cx="8229600" cy="4525963"/>
              </a:xfrm>
            </p:spPr>
            <p:txBody>
              <a:bodyPr/>
              <a:lstStyle/>
              <a:p>
                <a14:m>
                  <m:oMath xmlns:m="http://schemas.openxmlformats.org/officeDocument/2006/math">
                    <m:r>
                      <a:rPr lang="en-US" b="0" i="1" smtClean="0">
                        <a:latin typeface="Cambria Math"/>
                      </a:rPr>
                      <m:t>𝐴</m:t>
                    </m:r>
                    <m:r>
                      <a:rPr lang="en-US" b="0" i="1" smtClean="0">
                        <a:latin typeface="Cambria Math"/>
                        <a:ea typeface="Cambria Math"/>
                      </a:rPr>
                      <m:t>∩</m:t>
                    </m:r>
                    <m:r>
                      <a:rPr lang="en-US" b="0" i="1" smtClean="0">
                        <a:latin typeface="Cambria Math"/>
                        <a:ea typeface="Cambria Math"/>
                      </a:rPr>
                      <m:t>𝐵</m:t>
                    </m:r>
                  </m:oMath>
                </a14:m>
                <a:endParaRPr lang="en-US" b="0" dirty="0" smtClean="0">
                  <a:ea typeface="Cambria Math"/>
                </a:endParaRPr>
              </a:p>
              <a:p>
                <a:pPr marL="0" indent="0">
                  <a:buNone/>
                </a:pPr>
                <a:r>
                  <a:rPr lang="en-US" b="0" dirty="0" smtClean="0">
                    <a:ea typeface="Cambria Math"/>
                  </a:rPr>
                  <a:t>	{Jane, George}</a:t>
                </a:r>
              </a:p>
              <a:p>
                <a14:m>
                  <m:oMath xmlns:m="http://schemas.openxmlformats.org/officeDocument/2006/math">
                    <m:sSup>
                      <m:sSupPr>
                        <m:ctrlPr>
                          <a:rPr lang="en-US" b="0" i="1" smtClean="0">
                            <a:latin typeface="Cambria Math"/>
                          </a:rPr>
                        </m:ctrlPr>
                      </m:sSupPr>
                      <m:e>
                        <m:r>
                          <a:rPr lang="en-US" b="0" i="1" smtClean="0">
                            <a:latin typeface="Cambria Math"/>
                          </a:rPr>
                          <m:t>𝐴</m:t>
                        </m:r>
                      </m:e>
                      <m:sup>
                        <m:r>
                          <a:rPr lang="en-US" b="0" i="1" smtClean="0">
                            <a:latin typeface="Cambria Math"/>
                          </a:rPr>
                          <m:t>′</m:t>
                        </m:r>
                      </m:sup>
                    </m:sSup>
                  </m:oMath>
                </a14:m>
                <a:endParaRPr lang="en-US" b="0" dirty="0" smtClean="0"/>
              </a:p>
              <a:p>
                <a:pPr marL="0" indent="0">
                  <a:buNone/>
                </a:pPr>
                <a:r>
                  <a:rPr lang="en-US" b="0" dirty="0" smtClean="0"/>
                  <a:t>	{Andy, Teresa, Randy}</a:t>
                </a:r>
              </a:p>
              <a:p>
                <a14:m>
                  <m:oMath xmlns:m="http://schemas.openxmlformats.org/officeDocument/2006/math">
                    <m:r>
                      <a:rPr lang="en-US" b="0" i="1" smtClean="0">
                        <a:latin typeface="Cambria Math"/>
                      </a:rPr>
                      <m:t>𝐴</m:t>
                    </m:r>
                    <m:r>
                      <a:rPr lang="en-US" b="0" i="1" smtClean="0">
                        <a:latin typeface="Cambria Math"/>
                      </a:rPr>
                      <m:t>′∪</m:t>
                    </m:r>
                    <m:r>
                      <a:rPr lang="en-US" b="0" i="1" smtClean="0">
                        <a:latin typeface="Cambria Math"/>
                        <a:ea typeface="Cambria Math"/>
                      </a:rPr>
                      <m:t>𝐵</m:t>
                    </m:r>
                    <m:r>
                      <a:rPr lang="en-US" b="0" i="1" smtClean="0">
                        <a:latin typeface="Cambria Math"/>
                        <a:ea typeface="Cambria Math"/>
                      </a:rPr>
                      <m:t>′</m:t>
                    </m:r>
                  </m:oMath>
                </a14:m>
                <a:endParaRPr lang="en-US" dirty="0" smtClean="0"/>
              </a:p>
              <a:p>
                <a:pPr marL="0" indent="0">
                  <a:buNone/>
                </a:pPr>
                <a:r>
                  <a:rPr lang="en-US" dirty="0"/>
                  <a:t>	</a:t>
                </a:r>
                <a:r>
                  <a:rPr lang="en-US" dirty="0" smtClean="0"/>
                  <a:t>{</a:t>
                </a:r>
                <a:r>
                  <a:rPr lang="en-US" dirty="0" err="1" smtClean="0"/>
                  <a:t>Torri</a:t>
                </a:r>
                <a:r>
                  <a:rPr lang="en-US" dirty="0" smtClean="0"/>
                  <a:t>, Tony, Tom, Sandi, Andy, Teresa, Randy}</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2400" y="1600200"/>
                <a:ext cx="8229600" cy="4525963"/>
              </a:xfrm>
              <a:blipFill rotWithShape="1">
                <a:blip r:embed="rId4"/>
                <a:stretch>
                  <a:fillRect/>
                </a:stretch>
              </a:blipFill>
            </p:spPr>
            <p:txBody>
              <a:bodyPr/>
              <a:lstStyle/>
              <a:p>
                <a:r>
                  <a:rPr lang="en-US">
                    <a:noFill/>
                  </a:rPr>
                  <a:t> </a:t>
                </a:r>
              </a:p>
            </p:txBody>
          </p:sp>
        </mc:Fallback>
      </mc:AlternateContent>
      <p:sp>
        <p:nvSpPr>
          <p:cNvPr id="4" name="Title 1"/>
          <p:cNvSpPr txBox="1">
            <a:spLocks/>
          </p:cNvSpPr>
          <p:nvPr/>
        </p:nvSpPr>
        <p:spPr bwMode="auto">
          <a:xfrm>
            <a:off x="1905000" y="304801"/>
            <a:ext cx="5334000" cy="990599"/>
          </a:xfrm>
          <a:prstGeom prst="rect">
            <a:avLst/>
          </a:prstGeom>
          <a:solidFill>
            <a:schemeClr val="bg2">
              <a:lumMod val="75000"/>
            </a:schemeClr>
          </a:solidFill>
          <a:ln w="9525">
            <a:noFill/>
            <a:miter lim="800000"/>
            <a:headEnd/>
            <a:tailEnd/>
          </a:ln>
          <a:scene3d>
            <a:camera prst="orthographicFront"/>
            <a:lightRig rig="threePt" dir="t"/>
          </a:scene3d>
          <a:sp3d prstMaterial="metal">
            <a:bevelT w="165100" prst="coolSlant"/>
          </a:sp3d>
        </p:spPr>
        <p:txBody>
          <a:bodyPr vert="horz" wrap="square" lIns="91440" tIns="45720" rIns="91440" bIns="45720" numCol="1" anchor="ctr" anchorCtr="0" compatLnSpc="1">
            <a:prstTxWarp prst="textNoShape">
              <a:avLst/>
            </a:prstTxWarp>
            <a:sp3d extrusionH="57150">
              <a:bevelT w="38100" h="38100" prst="relaxedInset"/>
            </a:sp3d>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Activate your Brain </a:t>
            </a:r>
            <a:endParaRPr lang="en-US" dirty="0"/>
          </a:p>
        </p:txBody>
      </p:sp>
    </p:spTree>
    <p:extLst>
      <p:ext uri="{BB962C8B-B14F-4D97-AF65-F5344CB8AC3E}">
        <p14:creationId xmlns:p14="http://schemas.microsoft.com/office/powerpoint/2010/main" val="1798097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marL="571500" indent="-571500" algn="l">
              <a:buFont typeface="Arial" pitchFamily="34" charset="0"/>
              <a:buChar char="•"/>
            </a:pPr>
            <a:r>
              <a:rPr lang="en-US" sz="3600" dirty="0">
                <a:solidFill>
                  <a:schemeClr val="tx1"/>
                </a:solidFill>
              </a:rPr>
              <a:t>Understand independence and conditional probability and use them to interpret data </a:t>
            </a:r>
            <a:endParaRPr lang="en-US" sz="3600" dirty="0" smtClean="0">
              <a:solidFill>
                <a:schemeClr val="tx1"/>
              </a:solidFill>
            </a:endParaRPr>
          </a:p>
          <a:p>
            <a:pPr marL="571500" indent="-571500" algn="l">
              <a:buFont typeface="Arial" pitchFamily="34" charset="0"/>
              <a:buChar char="•"/>
            </a:pPr>
            <a:r>
              <a:rPr lang="en-US" sz="3600" dirty="0">
                <a:solidFill>
                  <a:schemeClr val="tx1"/>
                </a:solidFill>
              </a:rPr>
              <a:t>Use the rules of probability to compute probabilities of compound events in a uniform probability </a:t>
            </a:r>
            <a:r>
              <a:rPr lang="en-US" sz="3600" dirty="0" smtClean="0">
                <a:solidFill>
                  <a:schemeClr val="tx1"/>
                </a:solidFill>
              </a:rPr>
              <a:t>model</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375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6200"/>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6172200" y="1945481"/>
            <a:ext cx="2895600" cy="3693319"/>
          </a:xfrm>
          <a:prstGeom prst="rect">
            <a:avLst/>
          </a:prstGeom>
          <a:noFill/>
        </p:spPr>
        <p:txBody>
          <a:bodyPr wrap="square" rtlCol="0">
            <a:spAutoFit/>
          </a:bodyPr>
          <a:lstStyle/>
          <a:p>
            <a:pPr marL="285750" indent="-285750">
              <a:buFont typeface="Arial" pitchFamily="34" charset="0"/>
              <a:buChar char="•"/>
            </a:pPr>
            <a:r>
              <a:rPr lang="en-US" sz="2400" dirty="0" smtClean="0"/>
              <a:t>Dan Meyer</a:t>
            </a:r>
          </a:p>
          <a:p>
            <a:pPr marL="285750" indent="-285750">
              <a:buFont typeface="Arial" pitchFamily="34" charset="0"/>
              <a:buChar char="•"/>
            </a:pPr>
            <a:r>
              <a:rPr lang="en-US" sz="2400" dirty="0" smtClean="0"/>
              <a:t>Robert </a:t>
            </a:r>
            <a:r>
              <a:rPr lang="en-US" sz="2400" dirty="0" err="1" smtClean="0"/>
              <a:t>Kaplinsky</a:t>
            </a:r>
            <a:endParaRPr lang="en-US" sz="2400" dirty="0" smtClean="0"/>
          </a:p>
          <a:p>
            <a:pPr marL="285750" indent="-285750">
              <a:buFont typeface="Arial" pitchFamily="34" charset="0"/>
              <a:buChar char="•"/>
            </a:pPr>
            <a:r>
              <a:rPr lang="en-US" sz="2400" dirty="0" smtClean="0"/>
              <a:t>Teaching Channel</a:t>
            </a:r>
          </a:p>
          <a:p>
            <a:pPr marL="285750" indent="-285750">
              <a:buFont typeface="Arial" pitchFamily="34" charset="0"/>
              <a:buChar char="•"/>
            </a:pPr>
            <a:r>
              <a:rPr lang="en-US" sz="2400" dirty="0" smtClean="0"/>
              <a:t>Illustrative Mathematics</a:t>
            </a:r>
          </a:p>
          <a:p>
            <a:pPr marL="285750" indent="-285750">
              <a:buFont typeface="Arial" pitchFamily="34" charset="0"/>
              <a:buChar char="•"/>
            </a:pPr>
            <a:r>
              <a:rPr lang="en-US" sz="2400" dirty="0" smtClean="0"/>
              <a:t>Expeditionary Learning</a:t>
            </a:r>
          </a:p>
          <a:p>
            <a:pPr marL="285750" indent="-285750">
              <a:buFont typeface="Arial" pitchFamily="34" charset="0"/>
              <a:buChar char="•"/>
            </a:pPr>
            <a:r>
              <a:rPr lang="en-US" sz="2400" dirty="0" smtClean="0"/>
              <a:t>MAP</a:t>
            </a:r>
          </a:p>
          <a:p>
            <a:pPr marL="285750" indent="-285750">
              <a:buFont typeface="Arial" pitchFamily="34" charset="0"/>
              <a:buChar char="•"/>
            </a:pPr>
            <a:endParaRPr lang="en-US" dirty="0"/>
          </a:p>
        </p:txBody>
      </p:sp>
      <p:grpSp>
        <p:nvGrpSpPr>
          <p:cNvPr id="15" name="Group 14"/>
          <p:cNvGrpSpPr/>
          <p:nvPr/>
        </p:nvGrpSpPr>
        <p:grpSpPr>
          <a:xfrm>
            <a:off x="76200" y="1650684"/>
            <a:ext cx="6070600" cy="4978716"/>
            <a:chOff x="76200" y="1228807"/>
            <a:chExt cx="6070600" cy="4978716"/>
          </a:xfrm>
        </p:grpSpPr>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129" y="1228807"/>
              <a:ext cx="2368671" cy="2657393"/>
            </a:xfrm>
            <a:prstGeom prst="rect">
              <a:avLst/>
            </a:prstGeom>
            <a:scene3d>
              <a:camera prst="orthographicFront"/>
              <a:lightRig rig="threePt" dir="t"/>
            </a:scene3d>
            <a:sp3d>
              <a:bevelT w="165100" prst="coolSlant"/>
            </a:sp3d>
          </p:spPr>
        </p:pic>
        <p:pic>
          <p:nvPicPr>
            <p:cNvPr id="12"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282" t="18750" r="15250" b="2024"/>
            <a:stretch/>
          </p:blipFill>
          <p:spPr bwMode="auto">
            <a:xfrm>
              <a:off x="3323671" y="1383100"/>
              <a:ext cx="2743200" cy="17411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69565"/>
            <a:stretch/>
          </p:blipFill>
          <p:spPr bwMode="auto">
            <a:xfrm>
              <a:off x="2076879" y="2158514"/>
              <a:ext cx="2216563" cy="2249841"/>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7" cstate="print"/>
            <a:srcRect l="15833" t="22000" r="17500" b="6000"/>
            <a:stretch>
              <a:fillRect/>
            </a:stretch>
          </p:blipFill>
          <p:spPr bwMode="auto">
            <a:xfrm>
              <a:off x="76200" y="3505200"/>
              <a:ext cx="2783621" cy="2418556"/>
            </a:xfrm>
            <a:prstGeom prst="rect">
              <a:avLst/>
            </a:prstGeom>
            <a:noFill/>
            <a:ln w="9525">
              <a:noFill/>
              <a:miter lim="800000"/>
              <a:headEnd/>
              <a:tailEnd/>
            </a:ln>
            <a:scene3d>
              <a:camera prst="orthographicFront"/>
              <a:lightRig rig="threePt" dir="t"/>
            </a:scene3d>
            <a:sp3d>
              <a:bevelT w="165100" prst="coolSlant"/>
            </a:sp3d>
          </p:spPr>
        </p:pic>
        <p:pic>
          <p:nvPicPr>
            <p:cNvPr id="11"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16229" y="4332155"/>
              <a:ext cx="3379042" cy="1875368"/>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9">
              <a:extLst>
                <a:ext uri="{28A0092B-C50C-407E-A947-70E740481C1C}">
                  <a14:useLocalDpi xmlns:a14="http://schemas.microsoft.com/office/drawing/2010/main" val="0"/>
                </a:ext>
              </a:extLst>
            </a:blip>
            <a:srcRect l="20110" t="19102" r="55703" b="29401"/>
            <a:stretch/>
          </p:blipFill>
          <p:spPr bwMode="auto">
            <a:xfrm>
              <a:off x="4016039" y="3200400"/>
              <a:ext cx="2130761" cy="246221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Subtitle 2"/>
          <p:cNvSpPr>
            <a:spLocks noGrp="1"/>
          </p:cNvSpPr>
          <p:nvPr>
            <p:ph type="subTitle" idx="1"/>
          </p:nvPr>
        </p:nvSpPr>
        <p:spPr>
          <a:xfrm>
            <a:off x="152400" y="9144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spTree>
    <p:extLst>
      <p:ext uri="{BB962C8B-B14F-4D97-AF65-F5344CB8AC3E}">
        <p14:creationId xmlns:p14="http://schemas.microsoft.com/office/powerpoint/2010/main" val="12047620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marL="457200" indent="-457200" algn="l">
              <a:buFont typeface="Arial" pitchFamily="34" charset="0"/>
              <a:buChar char="•"/>
            </a:pPr>
            <a:r>
              <a:rPr lang="en-US" dirty="0" smtClean="0">
                <a:solidFill>
                  <a:schemeClr val="tx1"/>
                </a:solidFill>
              </a:rPr>
              <a:t>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a:solidFill>
                  <a:schemeClr val="tx1"/>
                </a:solidFill>
              </a:rPr>
              <a:t> </a:t>
            </a:r>
            <a:r>
              <a:rPr lang="en-US" dirty="0" smtClean="0">
                <a:solidFill>
                  <a:schemeClr val="tx1"/>
                </a:solidFill>
              </a:rPr>
              <a:t>Basic probability (no formulas)</a:t>
            </a:r>
          </a:p>
          <a:p>
            <a:pPr lvl="2" algn="l">
              <a:buFont typeface="Wingdings" pitchFamily="2" charset="2"/>
              <a:buChar char="Ø"/>
            </a:pPr>
            <a:r>
              <a:rPr lang="en-US" dirty="0">
                <a:solidFill>
                  <a:schemeClr val="tx1"/>
                </a:solidFill>
              </a:rPr>
              <a:t> </a:t>
            </a:r>
            <a:r>
              <a:rPr lang="en-US" smtClean="0">
                <a:solidFill>
                  <a:schemeClr val="tx1"/>
                </a:solidFill>
              </a:rPr>
              <a:t>Probability models</a:t>
            </a:r>
            <a:endParaRPr lang="en-US" dirty="0" smtClean="0">
              <a:solidFill>
                <a:schemeClr val="tx1"/>
              </a:solidFill>
            </a:endParaRPr>
          </a:p>
          <a:p>
            <a:pPr lvl="2" algn="l">
              <a:buFont typeface="Wingdings" pitchFamily="2" charset="2"/>
              <a:buChar char="Ø"/>
            </a:pPr>
            <a:r>
              <a:rPr lang="en-US" dirty="0" smtClean="0">
                <a:solidFill>
                  <a:schemeClr val="tx1"/>
                </a:solidFill>
              </a:rPr>
              <a:t> Two way tables</a:t>
            </a:r>
          </a:p>
          <a:p>
            <a:pPr marL="457200" indent="-457200" algn="l">
              <a:buFont typeface="Arial" pitchFamily="34" charset="0"/>
              <a:buChar char="•"/>
            </a:pPr>
            <a:r>
              <a:rPr lang="en-US" dirty="0" smtClean="0">
                <a:solidFill>
                  <a:schemeClr val="tx1"/>
                </a:solidFill>
              </a:rPr>
              <a:t>11th-12th </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Multiplication Rule for Probability</a:t>
            </a:r>
          </a:p>
          <a:p>
            <a:pPr lvl="2" algn="l">
              <a:buFont typeface="Wingdings" pitchFamily="2" charset="2"/>
              <a:buChar char="Ø"/>
            </a:pPr>
            <a:r>
              <a:rPr lang="en-US" dirty="0" smtClean="0">
                <a:solidFill>
                  <a:schemeClr val="tx1"/>
                </a:solidFill>
              </a:rPr>
              <a:t> Making decisions based on probability</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818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1" y="1371600"/>
            <a:ext cx="8077199" cy="4648200"/>
          </a:xfrm>
        </p:spPr>
        <p:txBody>
          <a:bodyPr/>
          <a:lstStyle/>
          <a:p>
            <a:r>
              <a:rPr lang="en-US" dirty="0" smtClean="0">
                <a:solidFill>
                  <a:schemeClr val="tx1"/>
                </a:solidFill>
              </a:rPr>
              <a:t>Suppose that today there is a 60% chance of rain, a 15% chance of lightning, and a 20% chance of lightning if it’s raining. What is the chance of both rain and lightning today?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578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28600" y="5712023"/>
            <a:ext cx="518597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S-CP Rain and Lightning</a:t>
            </a:r>
            <a:endParaRPr lang="en-US" sz="1400" dirty="0"/>
          </a:p>
        </p:txBody>
      </p:sp>
      <p:sp>
        <p:nvSpPr>
          <p:cNvPr id="9" name="Title 1"/>
          <p:cNvSpPr txBox="1">
            <a:spLocks/>
          </p:cNvSpPr>
          <p:nvPr/>
        </p:nvSpPr>
        <p:spPr bwMode="auto">
          <a:xfrm>
            <a:off x="1371600" y="228601"/>
            <a:ext cx="6705600" cy="838199"/>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Examples &amp; Explanations</a:t>
            </a:r>
            <a:endParaRPr lang="en-US" dirty="0"/>
          </a:p>
        </p:txBody>
      </p:sp>
    </p:spTree>
    <p:extLst>
      <p:ext uri="{BB962C8B-B14F-4D97-AF65-F5344CB8AC3E}">
        <p14:creationId xmlns:p14="http://schemas.microsoft.com/office/powerpoint/2010/main" val="1259803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1" y="1371600"/>
            <a:ext cx="8077199" cy="4648200"/>
          </a:xfrm>
        </p:spPr>
        <p:txBody>
          <a:bodyPr/>
          <a:lstStyle/>
          <a:p>
            <a:r>
              <a:rPr lang="en-US" dirty="0" smtClean="0">
                <a:solidFill>
                  <a:schemeClr val="tx1"/>
                </a:solidFill>
              </a:rPr>
              <a:t>Suppose that today there is a 60% chance of rain, a 15% chance of lightning, and a 20% chance of lightning if it’s raining. What is the chance of both rain and lightning today?</a:t>
            </a:r>
          </a:p>
          <a:p>
            <a:pPr algn="l"/>
            <a:r>
              <a:rPr lang="en-US" sz="2800" i="1" dirty="0">
                <a:solidFill>
                  <a:schemeClr val="tx1"/>
                </a:solidFill>
              </a:rPr>
              <a:t>P</a:t>
            </a:r>
            <a:r>
              <a:rPr lang="en-US" sz="2800" dirty="0">
                <a:solidFill>
                  <a:schemeClr val="tx1"/>
                </a:solidFill>
              </a:rPr>
              <a:t>(rain) = .6</a:t>
            </a:r>
          </a:p>
          <a:p>
            <a:pPr algn="l"/>
            <a:r>
              <a:rPr lang="en-US" sz="2800" i="1" dirty="0">
                <a:solidFill>
                  <a:schemeClr val="tx1"/>
                </a:solidFill>
              </a:rPr>
              <a:t>P</a:t>
            </a:r>
            <a:r>
              <a:rPr lang="en-US" sz="2800" dirty="0">
                <a:solidFill>
                  <a:schemeClr val="tx1"/>
                </a:solidFill>
              </a:rPr>
              <a:t>(lightning) = .15</a:t>
            </a:r>
          </a:p>
          <a:p>
            <a:pPr algn="l"/>
            <a:r>
              <a:rPr lang="en-US" sz="2800" i="1" dirty="0">
                <a:solidFill>
                  <a:schemeClr val="tx1"/>
                </a:solidFill>
              </a:rPr>
              <a:t>P</a:t>
            </a:r>
            <a:r>
              <a:rPr lang="en-US" sz="2800" dirty="0">
                <a:solidFill>
                  <a:schemeClr val="tx1"/>
                </a:solidFill>
              </a:rPr>
              <a:t>(lightning | rain) = .2</a:t>
            </a:r>
            <a:endParaRPr lang="en-US" sz="2800" i="1" dirty="0">
              <a:solidFill>
                <a:schemeClr val="tx1"/>
              </a:solidFill>
            </a:endParaRPr>
          </a:p>
          <a:p>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578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28600" y="5712023"/>
            <a:ext cx="518597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S-CP Rain and Lightning</a:t>
            </a:r>
            <a:endParaRPr lang="en-US" sz="1400" dirty="0"/>
          </a:p>
        </p:txBody>
      </p:sp>
      <p:sp>
        <p:nvSpPr>
          <p:cNvPr id="9" name="Title 1"/>
          <p:cNvSpPr txBox="1">
            <a:spLocks/>
          </p:cNvSpPr>
          <p:nvPr/>
        </p:nvSpPr>
        <p:spPr bwMode="auto">
          <a:xfrm>
            <a:off x="1371600" y="228601"/>
            <a:ext cx="6705600" cy="838199"/>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Examples &amp; Explanations</a:t>
            </a:r>
            <a:endParaRPr lang="en-US" dirty="0"/>
          </a:p>
        </p:txBody>
      </p:sp>
    </p:spTree>
    <p:extLst>
      <p:ext uri="{BB962C8B-B14F-4D97-AF65-F5344CB8AC3E}">
        <p14:creationId xmlns:p14="http://schemas.microsoft.com/office/powerpoint/2010/main" val="2683705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1" y="1371600"/>
            <a:ext cx="8077199" cy="4648200"/>
          </a:xfrm>
        </p:spPr>
        <p:txBody>
          <a:bodyPr/>
          <a:lstStyle/>
          <a:p>
            <a:r>
              <a:rPr lang="en-US" dirty="0" smtClean="0">
                <a:solidFill>
                  <a:schemeClr val="tx1"/>
                </a:solidFill>
              </a:rPr>
              <a:t>Suppose that today there is a 60% chance of rain, a 15% chance of lightning, and a 20% chance of lightning if it’s raining. What is the chance of both rain and lightning today?</a:t>
            </a:r>
          </a:p>
          <a:p>
            <a:pPr algn="l"/>
            <a:r>
              <a:rPr lang="en-US" sz="2800" i="1" dirty="0">
                <a:solidFill>
                  <a:schemeClr val="tx1"/>
                </a:solidFill>
              </a:rPr>
              <a:t>P</a:t>
            </a:r>
            <a:r>
              <a:rPr lang="en-US" sz="2800" dirty="0">
                <a:solidFill>
                  <a:schemeClr val="tx1"/>
                </a:solidFill>
              </a:rPr>
              <a:t>(rain) = .6</a:t>
            </a:r>
          </a:p>
          <a:p>
            <a:pPr algn="l"/>
            <a:r>
              <a:rPr lang="en-US" sz="2800" i="1" dirty="0">
                <a:solidFill>
                  <a:schemeClr val="tx1"/>
                </a:solidFill>
              </a:rPr>
              <a:t>P</a:t>
            </a:r>
            <a:r>
              <a:rPr lang="en-US" sz="2800" dirty="0">
                <a:solidFill>
                  <a:schemeClr val="tx1"/>
                </a:solidFill>
              </a:rPr>
              <a:t>(lightning) = .15</a:t>
            </a:r>
          </a:p>
          <a:p>
            <a:pPr algn="l"/>
            <a:r>
              <a:rPr lang="en-US" sz="2800" i="1" dirty="0">
                <a:solidFill>
                  <a:schemeClr val="tx1"/>
                </a:solidFill>
              </a:rPr>
              <a:t>P</a:t>
            </a:r>
            <a:r>
              <a:rPr lang="en-US" sz="2800" dirty="0">
                <a:solidFill>
                  <a:schemeClr val="tx1"/>
                </a:solidFill>
              </a:rPr>
              <a:t>(lightning | rain) = .2</a:t>
            </a:r>
            <a:endParaRPr lang="en-US" sz="2800" i="1" dirty="0">
              <a:solidFill>
                <a:schemeClr val="tx1"/>
              </a:solidFill>
            </a:endParaRPr>
          </a:p>
          <a:p>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578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28600" y="5712023"/>
            <a:ext cx="518597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S-CP Rain and Lightning</a:t>
            </a:r>
            <a:endParaRPr lang="en-US" sz="1400" dirty="0"/>
          </a:p>
        </p:txBody>
      </p:sp>
      <p:sp>
        <p:nvSpPr>
          <p:cNvPr id="9" name="Title 1"/>
          <p:cNvSpPr txBox="1">
            <a:spLocks/>
          </p:cNvSpPr>
          <p:nvPr/>
        </p:nvSpPr>
        <p:spPr bwMode="auto">
          <a:xfrm>
            <a:off x="1371600" y="228601"/>
            <a:ext cx="6705600" cy="838199"/>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Examples &amp; Explanations</a:t>
            </a:r>
            <a:endParaRPr lang="en-US" dirty="0"/>
          </a:p>
        </p:txBody>
      </p:sp>
      <p:sp>
        <p:nvSpPr>
          <p:cNvPr id="6" name="TextBox 5"/>
          <p:cNvSpPr txBox="1"/>
          <p:nvPr/>
        </p:nvSpPr>
        <p:spPr>
          <a:xfrm>
            <a:off x="4724400" y="3541693"/>
            <a:ext cx="3505200" cy="954107"/>
          </a:xfrm>
          <a:prstGeom prst="rect">
            <a:avLst/>
          </a:prstGeom>
          <a:noFill/>
        </p:spPr>
        <p:txBody>
          <a:bodyPr wrap="square" rtlCol="0">
            <a:spAutoFit/>
          </a:bodyPr>
          <a:lstStyle/>
          <a:p>
            <a:r>
              <a:rPr lang="en-US" sz="2800" dirty="0">
                <a:latin typeface="+mn-lt"/>
              </a:rPr>
              <a:t>Need to determine </a:t>
            </a:r>
            <a:r>
              <a:rPr lang="en-US" sz="2800" i="1" dirty="0">
                <a:latin typeface="+mn-lt"/>
              </a:rPr>
              <a:t>P</a:t>
            </a:r>
            <a:r>
              <a:rPr lang="en-US" sz="2800" dirty="0">
                <a:latin typeface="+mn-lt"/>
              </a:rPr>
              <a:t>(lightning and rain)</a:t>
            </a:r>
          </a:p>
        </p:txBody>
      </p:sp>
    </p:spTree>
    <p:extLst>
      <p:ext uri="{BB962C8B-B14F-4D97-AF65-F5344CB8AC3E}">
        <p14:creationId xmlns:p14="http://schemas.microsoft.com/office/powerpoint/2010/main" val="105081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1" y="1371600"/>
            <a:ext cx="8077199" cy="4648200"/>
          </a:xfrm>
        </p:spPr>
        <p:txBody>
          <a:bodyPr/>
          <a:lstStyle/>
          <a:p>
            <a:r>
              <a:rPr lang="en-US" dirty="0" smtClean="0">
                <a:solidFill>
                  <a:schemeClr val="tx1"/>
                </a:solidFill>
              </a:rPr>
              <a:t>Suppose that today there is a 60% chance of rain, a 15% chance of lightning, and a 20% chance of lightning if it’s raining. What is the chance of both rain and lightning today?</a:t>
            </a:r>
          </a:p>
          <a:p>
            <a:pPr algn="l"/>
            <a:r>
              <a:rPr lang="en-US" sz="2800" i="1" dirty="0">
                <a:solidFill>
                  <a:schemeClr val="tx1"/>
                </a:solidFill>
              </a:rPr>
              <a:t>P</a:t>
            </a:r>
            <a:r>
              <a:rPr lang="en-US" sz="2800" dirty="0">
                <a:solidFill>
                  <a:schemeClr val="tx1"/>
                </a:solidFill>
              </a:rPr>
              <a:t>(rain) = .6</a:t>
            </a:r>
          </a:p>
          <a:p>
            <a:pPr algn="l"/>
            <a:r>
              <a:rPr lang="en-US" sz="2800" i="1" dirty="0">
                <a:solidFill>
                  <a:schemeClr val="tx1"/>
                </a:solidFill>
              </a:rPr>
              <a:t>P</a:t>
            </a:r>
            <a:r>
              <a:rPr lang="en-US" sz="2800" dirty="0">
                <a:solidFill>
                  <a:schemeClr val="tx1"/>
                </a:solidFill>
              </a:rPr>
              <a:t>(lightning) = .15</a:t>
            </a:r>
          </a:p>
          <a:p>
            <a:pPr algn="l"/>
            <a:r>
              <a:rPr lang="en-US" sz="2800" i="1" dirty="0">
                <a:solidFill>
                  <a:schemeClr val="tx1"/>
                </a:solidFill>
              </a:rPr>
              <a:t>P</a:t>
            </a:r>
            <a:r>
              <a:rPr lang="en-US" sz="2800" dirty="0">
                <a:solidFill>
                  <a:schemeClr val="tx1"/>
                </a:solidFill>
              </a:rPr>
              <a:t>(lightning | rain) = .2</a:t>
            </a:r>
            <a:endParaRPr lang="en-US" sz="2800" i="1" dirty="0">
              <a:solidFill>
                <a:schemeClr val="tx1"/>
              </a:solidFill>
            </a:endParaRPr>
          </a:p>
          <a:p>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578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28600" y="5712023"/>
            <a:ext cx="518597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S-CP Rain and Lightning</a:t>
            </a:r>
            <a:endParaRPr lang="en-US" sz="1400" dirty="0"/>
          </a:p>
        </p:txBody>
      </p:sp>
      <p:sp>
        <p:nvSpPr>
          <p:cNvPr id="9" name="Title 1"/>
          <p:cNvSpPr txBox="1">
            <a:spLocks/>
          </p:cNvSpPr>
          <p:nvPr/>
        </p:nvSpPr>
        <p:spPr bwMode="auto">
          <a:xfrm>
            <a:off x="1371600" y="228601"/>
            <a:ext cx="6705600" cy="838199"/>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Examples &amp; Explanations</a:t>
            </a:r>
            <a:endParaRPr lang="en-US" dirty="0"/>
          </a:p>
        </p:txBody>
      </p:sp>
      <p:sp>
        <p:nvSpPr>
          <p:cNvPr id="7" name="TextBox 6"/>
          <p:cNvSpPr txBox="1"/>
          <p:nvPr/>
        </p:nvSpPr>
        <p:spPr>
          <a:xfrm>
            <a:off x="4572000" y="3541693"/>
            <a:ext cx="4038600" cy="954107"/>
          </a:xfrm>
          <a:prstGeom prst="rect">
            <a:avLst/>
          </a:prstGeom>
          <a:noFill/>
        </p:spPr>
        <p:txBody>
          <a:bodyPr wrap="square" rtlCol="0">
            <a:spAutoFit/>
          </a:bodyPr>
          <a:lstStyle/>
          <a:p>
            <a:r>
              <a:rPr lang="en-US" sz="2800" i="1" dirty="0" smtClean="0">
                <a:latin typeface="+mn-lt"/>
              </a:rPr>
              <a:t>P</a:t>
            </a:r>
            <a:r>
              <a:rPr lang="en-US" sz="2800" dirty="0" smtClean="0">
                <a:latin typeface="+mn-lt"/>
              </a:rPr>
              <a:t>(lightning </a:t>
            </a:r>
            <a:r>
              <a:rPr lang="en-US" sz="2800" dirty="0">
                <a:latin typeface="+mn-lt"/>
              </a:rPr>
              <a:t>and rain</a:t>
            </a:r>
            <a:r>
              <a:rPr lang="en-US" sz="2800" dirty="0" smtClean="0">
                <a:latin typeface="+mn-lt"/>
              </a:rPr>
              <a:t>)/</a:t>
            </a:r>
            <a:r>
              <a:rPr lang="en-US" sz="2800" i="1" dirty="0" smtClean="0">
                <a:latin typeface="+mn-lt"/>
              </a:rPr>
              <a:t>P</a:t>
            </a:r>
            <a:r>
              <a:rPr lang="en-US" sz="2800" dirty="0" smtClean="0">
                <a:latin typeface="+mn-lt"/>
              </a:rPr>
              <a:t>(rain) = </a:t>
            </a:r>
            <a:r>
              <a:rPr lang="en-US" sz="2800" i="1" dirty="0">
                <a:latin typeface="+mj-lt"/>
              </a:rPr>
              <a:t>P</a:t>
            </a:r>
            <a:r>
              <a:rPr lang="en-US" sz="2800" dirty="0">
                <a:latin typeface="+mj-lt"/>
              </a:rPr>
              <a:t>(lightning | rain)</a:t>
            </a:r>
            <a:r>
              <a:rPr lang="en-US" sz="2800" dirty="0" smtClean="0">
                <a:latin typeface="+mj-lt"/>
              </a:rPr>
              <a:t> </a:t>
            </a:r>
            <a:endParaRPr lang="en-US" sz="2800" dirty="0">
              <a:latin typeface="+mj-lt"/>
            </a:endParaRPr>
          </a:p>
        </p:txBody>
      </p:sp>
    </p:spTree>
    <p:extLst>
      <p:ext uri="{BB962C8B-B14F-4D97-AF65-F5344CB8AC3E}">
        <p14:creationId xmlns:p14="http://schemas.microsoft.com/office/powerpoint/2010/main" val="310870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r>
              <a:rPr lang="en-US" sz="3200" dirty="0"/>
              <a:t/>
            </a:r>
            <a:br>
              <a:rPr lang="en-US" sz="3200" dirty="0"/>
            </a:br>
            <a:r>
              <a:rPr lang="en-US" sz="3200" dirty="0"/>
              <a:t>Unit </a:t>
            </a:r>
            <a:r>
              <a:rPr lang="en-US" sz="3200" dirty="0" smtClean="0"/>
              <a:t>7: Applications of Probability</a:t>
            </a:r>
            <a:r>
              <a:rPr lang="en-US" sz="4000" dirty="0"/>
              <a:t/>
            </a:r>
            <a:br>
              <a:rPr lang="en-US" sz="4000" dirty="0"/>
            </a:br>
            <a:r>
              <a:rPr lang="en-US" sz="2400" dirty="0" smtClean="0"/>
              <a:t>November 12,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1" y="1371600"/>
            <a:ext cx="8077199" cy="4648200"/>
          </a:xfrm>
        </p:spPr>
        <p:txBody>
          <a:bodyPr/>
          <a:lstStyle/>
          <a:p>
            <a:r>
              <a:rPr lang="en-US" dirty="0" smtClean="0">
                <a:solidFill>
                  <a:schemeClr val="tx1"/>
                </a:solidFill>
              </a:rPr>
              <a:t>Suppose that today there is a 60% chance of rain, a 15% chance of lightning, and a 20% chance of lightning if it’s raining. What is the chance of both rain and lightning today?</a:t>
            </a:r>
          </a:p>
          <a:p>
            <a:pPr algn="l"/>
            <a:r>
              <a:rPr lang="en-US" sz="2800" i="1" dirty="0">
                <a:solidFill>
                  <a:schemeClr val="tx1"/>
                </a:solidFill>
              </a:rPr>
              <a:t>P</a:t>
            </a:r>
            <a:r>
              <a:rPr lang="en-US" sz="2800" dirty="0">
                <a:solidFill>
                  <a:schemeClr val="tx1"/>
                </a:solidFill>
              </a:rPr>
              <a:t>(rain) = .6</a:t>
            </a:r>
          </a:p>
          <a:p>
            <a:pPr algn="l"/>
            <a:r>
              <a:rPr lang="en-US" sz="2800" i="1" dirty="0">
                <a:solidFill>
                  <a:schemeClr val="tx1"/>
                </a:solidFill>
              </a:rPr>
              <a:t>P</a:t>
            </a:r>
            <a:r>
              <a:rPr lang="en-US" sz="2800" dirty="0">
                <a:solidFill>
                  <a:schemeClr val="tx1"/>
                </a:solidFill>
              </a:rPr>
              <a:t>(lightning) = .15</a:t>
            </a:r>
          </a:p>
          <a:p>
            <a:pPr algn="l"/>
            <a:r>
              <a:rPr lang="en-US" sz="2800" i="1" dirty="0">
                <a:solidFill>
                  <a:schemeClr val="tx1"/>
                </a:solidFill>
              </a:rPr>
              <a:t>P</a:t>
            </a:r>
            <a:r>
              <a:rPr lang="en-US" sz="2800" dirty="0">
                <a:solidFill>
                  <a:schemeClr val="tx1"/>
                </a:solidFill>
              </a:rPr>
              <a:t>(lightning | rain) = .2</a:t>
            </a:r>
            <a:endParaRPr lang="en-US" sz="2800" i="1" dirty="0">
              <a:solidFill>
                <a:schemeClr val="tx1"/>
              </a:solidFill>
            </a:endParaRPr>
          </a:p>
          <a:p>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578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228600" y="5712023"/>
            <a:ext cx="518597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S-CP Rain and Lightning</a:t>
            </a:r>
            <a:endParaRPr lang="en-US" sz="1400" dirty="0"/>
          </a:p>
        </p:txBody>
      </p:sp>
      <p:sp>
        <p:nvSpPr>
          <p:cNvPr id="9" name="Title 1"/>
          <p:cNvSpPr txBox="1">
            <a:spLocks/>
          </p:cNvSpPr>
          <p:nvPr/>
        </p:nvSpPr>
        <p:spPr bwMode="auto">
          <a:xfrm>
            <a:off x="1371600" y="228601"/>
            <a:ext cx="6705600" cy="838199"/>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US" smtClean="0"/>
              <a:t>Examples &amp; Explanations</a:t>
            </a:r>
            <a:endParaRPr lang="en-US" dirty="0"/>
          </a:p>
        </p:txBody>
      </p:sp>
      <p:sp>
        <p:nvSpPr>
          <p:cNvPr id="8" name="TextBox 7"/>
          <p:cNvSpPr txBox="1"/>
          <p:nvPr/>
        </p:nvSpPr>
        <p:spPr>
          <a:xfrm>
            <a:off x="4572000" y="3541693"/>
            <a:ext cx="4038600" cy="1815882"/>
          </a:xfrm>
          <a:prstGeom prst="rect">
            <a:avLst/>
          </a:prstGeom>
          <a:noFill/>
        </p:spPr>
        <p:txBody>
          <a:bodyPr wrap="square" rtlCol="0">
            <a:spAutoFit/>
          </a:bodyPr>
          <a:lstStyle/>
          <a:p>
            <a:r>
              <a:rPr lang="en-US" sz="2800" i="1" dirty="0" smtClean="0">
                <a:latin typeface="+mn-lt"/>
              </a:rPr>
              <a:t>P</a:t>
            </a:r>
            <a:r>
              <a:rPr lang="en-US" sz="2800" dirty="0" smtClean="0">
                <a:latin typeface="+mn-lt"/>
              </a:rPr>
              <a:t>(lightning </a:t>
            </a:r>
            <a:r>
              <a:rPr lang="en-US" sz="2800" dirty="0">
                <a:latin typeface="+mn-lt"/>
              </a:rPr>
              <a:t>and rain</a:t>
            </a:r>
            <a:r>
              <a:rPr lang="en-US" sz="2800" dirty="0" smtClean="0">
                <a:latin typeface="+mn-lt"/>
              </a:rPr>
              <a:t>)/.6 = </a:t>
            </a:r>
            <a:r>
              <a:rPr lang="en-US" sz="2800" dirty="0" smtClean="0">
                <a:latin typeface="+mj-lt"/>
              </a:rPr>
              <a:t>.2</a:t>
            </a:r>
          </a:p>
          <a:p>
            <a:r>
              <a:rPr lang="en-US" sz="2800" i="1" dirty="0" smtClean="0">
                <a:latin typeface="+mj-lt"/>
              </a:rPr>
              <a:t>P</a:t>
            </a:r>
            <a:r>
              <a:rPr lang="en-US" sz="2800" dirty="0" smtClean="0">
                <a:latin typeface="+mj-lt"/>
              </a:rPr>
              <a:t>(lightning and rain) = .12</a:t>
            </a:r>
          </a:p>
          <a:p>
            <a:r>
              <a:rPr lang="en-US" sz="2800" dirty="0" smtClean="0">
                <a:latin typeface="+mj-lt"/>
              </a:rPr>
              <a:t>There is a 12% chance of both rain and lightning today.</a:t>
            </a:r>
            <a:endParaRPr lang="en-US" sz="2800" dirty="0">
              <a:latin typeface="+mj-lt"/>
            </a:endParaRPr>
          </a:p>
        </p:txBody>
      </p:sp>
    </p:spTree>
    <p:extLst>
      <p:ext uri="{BB962C8B-B14F-4D97-AF65-F5344CB8AC3E}">
        <p14:creationId xmlns:p14="http://schemas.microsoft.com/office/powerpoint/2010/main" val="2028590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7882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p:sp>
        <p:nvSpPr>
          <p:cNvPr id="5" name="Subtitle 4"/>
          <p:cNvSpPr>
            <a:spLocks noGrp="1"/>
          </p:cNvSpPr>
          <p:nvPr>
            <p:ph type="subTitle" idx="1"/>
          </p:nvPr>
        </p:nvSpPr>
        <p:spPr>
          <a:xfrm>
            <a:off x="171451" y="1143000"/>
            <a:ext cx="8839199" cy="3048000"/>
          </a:xfrm>
        </p:spPr>
        <p:txBody>
          <a:bodyPr/>
          <a:lstStyle/>
          <a:p>
            <a:pPr algn="l"/>
            <a:r>
              <a:rPr lang="en-US" sz="2600" dirty="0">
                <a:solidFill>
                  <a:schemeClr val="tx1"/>
                </a:solidFill>
              </a:rPr>
              <a:t>On April 15, 1912, the Titanic struck an iceberg and rapidly sank with only 710 of her 2,204 passengers and crew surviving. Some believe that the rescue procedures favored the wealthier first class passengers. Data on survival of passengers are summarized in the table below. We will use this data to investigate the validity of such claims. (Data source: </a:t>
            </a:r>
            <a:r>
              <a:rPr lang="en-US" sz="2600" dirty="0">
                <a:hlinkClick r:id="rId4"/>
              </a:rPr>
              <a:t>http://www.encyclopedia-titanica.org/titanic-statistics.html</a:t>
            </a:r>
            <a:r>
              <a:rPr lang="en-US" sz="2600" dirty="0"/>
              <a:t>)</a:t>
            </a:r>
            <a:endParaRPr lang="en-US" sz="2600" dirty="0" smtClean="0">
              <a:solidFill>
                <a:schemeClr val="tx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615734801"/>
              </p:ext>
            </p:extLst>
          </p:nvPr>
        </p:nvGraphicFramePr>
        <p:xfrm>
          <a:off x="1828800" y="37338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2155747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If one of the passengers is randomly selected, what is the probability that this passenger was in first class and survived?</a:t>
            </a:r>
          </a:p>
          <a:p>
            <a:pPr algn="l"/>
            <a:r>
              <a:rPr lang="en-US" sz="2800" dirty="0" smtClean="0">
                <a:solidFill>
                  <a:schemeClr val="tx1"/>
                </a:solidFill>
              </a:rPr>
              <a:t>If one of the passengers is randomly selected from the first class passengers, what is the probability that this passenger survived?</a:t>
            </a:r>
          </a:p>
        </p:txBody>
      </p:sp>
      <p:graphicFrame>
        <p:nvGraphicFramePr>
          <p:cNvPr id="3" name="Table 2"/>
          <p:cNvGraphicFramePr>
            <a:graphicFrameLocks noGrp="1"/>
          </p:cNvGraphicFramePr>
          <p:nvPr>
            <p:extLst>
              <p:ext uri="{D42A27DB-BD31-4B8C-83A1-F6EECF244321}">
                <p14:modId xmlns:p14="http://schemas.microsoft.com/office/powerpoint/2010/main" val="2923554028"/>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42532300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If one of the passengers is randomly selected, what is the probability that this passenger was in first class and survived?</a:t>
            </a:r>
          </a:p>
          <a:p>
            <a:pPr algn="l"/>
            <a:endParaRPr lang="en-US" sz="2800" dirty="0" smtClean="0">
              <a:solidFill>
                <a:schemeClr val="tx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008999460"/>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16793322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If one of the passengers is randomly selected, what is the probability that this passenger was in first class and survived?</a:t>
                </a:r>
              </a:p>
              <a:p>
                <a:pPr algn="l"/>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f>
                        <m:fPr>
                          <m:type m:val="skw"/>
                          <m:ctrlPr>
                            <a:rPr lang="en-US" sz="2800" i="1" dirty="0" smtClean="0">
                              <a:solidFill>
                                <a:schemeClr val="tx1"/>
                              </a:solidFill>
                              <a:latin typeface="Cambria Math"/>
                            </a:rPr>
                          </m:ctrlPr>
                        </m:fPr>
                        <m:num>
                          <m:r>
                            <a:rPr lang="en-US" sz="2800" b="0" i="1" dirty="0" smtClean="0">
                              <a:solidFill>
                                <a:schemeClr val="tx1"/>
                              </a:solidFill>
                              <a:latin typeface="Cambria Math"/>
                            </a:rPr>
                            <m:t>201</m:t>
                          </m:r>
                        </m:num>
                        <m:den>
                          <m:r>
                            <a:rPr lang="en-US" sz="2800" b="0" i="1" dirty="0" smtClean="0">
                              <a:solidFill>
                                <a:schemeClr val="tx1"/>
                              </a:solidFill>
                              <a:latin typeface="Cambria Math"/>
                            </a:rPr>
                            <m:t>1317</m:t>
                          </m:r>
                        </m:den>
                      </m:f>
                      <m:r>
                        <a:rPr lang="en-US" sz="2800" b="0" i="1" dirty="0" smtClean="0">
                          <a:solidFill>
                            <a:schemeClr val="tx1"/>
                          </a:solidFill>
                          <a:latin typeface="Cambria Math"/>
                        </a:rPr>
                        <m:t> </m:t>
                      </m:r>
                      <m:r>
                        <a:rPr lang="en-US" sz="2800" b="0" i="1" dirty="0" smtClean="0">
                          <a:solidFill>
                            <a:schemeClr val="tx1"/>
                          </a:solidFill>
                          <a:latin typeface="Cambria Math"/>
                          <a:ea typeface="Cambria Math"/>
                        </a:rPr>
                        <m:t>≈.153</m:t>
                      </m:r>
                    </m:oMath>
                  </m:oMathPara>
                </a14:m>
                <a:endParaRPr lang="en-US" sz="2800" dirty="0" smtClean="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81000" y="3200400"/>
                <a:ext cx="8382000" cy="2438400"/>
              </a:xfrm>
              <a:blipFill rotWithShape="1">
                <a:blip r:embed="rId4"/>
                <a:stretch>
                  <a:fillRect l="-1527" t="-2500"/>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1452826524"/>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33681929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If one of the passengers is randomly selected from the first class passengers, what is the probability that this passenger survived?</a:t>
            </a:r>
          </a:p>
        </p:txBody>
      </p:sp>
      <p:graphicFrame>
        <p:nvGraphicFramePr>
          <p:cNvPr id="3" name="Table 2"/>
          <p:cNvGraphicFramePr>
            <a:graphicFrameLocks noGrp="1"/>
          </p:cNvGraphicFramePr>
          <p:nvPr>
            <p:extLst>
              <p:ext uri="{D42A27DB-BD31-4B8C-83A1-F6EECF244321}">
                <p14:modId xmlns:p14="http://schemas.microsoft.com/office/powerpoint/2010/main" val="2746197416"/>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2587949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1</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If one of the passengers is randomly selected from the first class passengers, what is the probability that this passenger survived?</a:t>
            </a:r>
          </a:p>
        </p:txBody>
      </p:sp>
      <p:graphicFrame>
        <p:nvGraphicFramePr>
          <p:cNvPr id="3" name="Table 2"/>
          <p:cNvGraphicFramePr>
            <a:graphicFrameLocks noGrp="1"/>
          </p:cNvGraphicFramePr>
          <p:nvPr>
            <p:extLst>
              <p:ext uri="{D42A27DB-BD31-4B8C-83A1-F6EECF244321}">
                <p14:modId xmlns:p14="http://schemas.microsoft.com/office/powerpoint/2010/main" val="4030123187"/>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mc:AlternateContent xmlns:mc="http://schemas.openxmlformats.org/markup-compatibility/2006" xmlns:a14="http://schemas.microsoft.com/office/drawing/2010/main">
        <mc:Choice Requires="a14">
          <p:sp>
            <p:nvSpPr>
              <p:cNvPr id="6" name="Rectangle 5"/>
              <p:cNvSpPr/>
              <p:nvPr/>
            </p:nvSpPr>
            <p:spPr>
              <a:xfrm>
                <a:off x="2819400" y="4419600"/>
                <a:ext cx="2923236" cy="6581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skw"/>
                          <m:ctrlPr>
                            <a:rPr lang="en-US" sz="2800" i="1" dirty="0" smtClean="0">
                              <a:solidFill>
                                <a:prstClr val="black"/>
                              </a:solidFill>
                              <a:latin typeface="Cambria Math"/>
                            </a:rPr>
                          </m:ctrlPr>
                        </m:fPr>
                        <m:num>
                          <m:r>
                            <a:rPr lang="en-US" sz="2800" i="1" dirty="0">
                              <a:solidFill>
                                <a:prstClr val="black"/>
                              </a:solidFill>
                              <a:latin typeface="Cambria Math"/>
                            </a:rPr>
                            <m:t>201</m:t>
                          </m:r>
                        </m:num>
                        <m:den>
                          <m:r>
                            <a:rPr lang="en-US" sz="2800" b="0" i="1" dirty="0" smtClean="0">
                              <a:solidFill>
                                <a:prstClr val="black"/>
                              </a:solidFill>
                              <a:latin typeface="Cambria Math"/>
                            </a:rPr>
                            <m:t>324</m:t>
                          </m:r>
                        </m:den>
                      </m:f>
                      <m:r>
                        <a:rPr lang="en-US" sz="2800" i="1" dirty="0">
                          <a:solidFill>
                            <a:prstClr val="black"/>
                          </a:solidFill>
                          <a:latin typeface="Cambria Math"/>
                        </a:rPr>
                        <m:t> </m:t>
                      </m:r>
                      <m:r>
                        <a:rPr lang="en-US" sz="2800" i="1" dirty="0">
                          <a:solidFill>
                            <a:prstClr val="black"/>
                          </a:solidFill>
                          <a:latin typeface="Cambria Math"/>
                          <a:ea typeface="Cambria Math"/>
                        </a:rPr>
                        <m:t>≈.</m:t>
                      </m:r>
                      <m:r>
                        <a:rPr lang="en-US" sz="2800" b="0" i="1" dirty="0" smtClean="0">
                          <a:solidFill>
                            <a:prstClr val="black"/>
                          </a:solidFill>
                          <a:latin typeface="Cambria Math"/>
                          <a:ea typeface="Cambria Math"/>
                        </a:rPr>
                        <m:t>620</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819400" y="4419600"/>
                <a:ext cx="2923236" cy="658129"/>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705707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2</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Are the events “passenger survived” and “passenger was in first class” independent events? Support your answer using appropriate probability calculations.</a:t>
            </a:r>
          </a:p>
        </p:txBody>
      </p:sp>
      <p:graphicFrame>
        <p:nvGraphicFramePr>
          <p:cNvPr id="3" name="Table 2"/>
          <p:cNvGraphicFramePr>
            <a:graphicFrameLocks noGrp="1"/>
          </p:cNvGraphicFramePr>
          <p:nvPr>
            <p:extLst>
              <p:ext uri="{D42A27DB-BD31-4B8C-83A1-F6EECF244321}">
                <p14:modId xmlns:p14="http://schemas.microsoft.com/office/powerpoint/2010/main" val="1269123037"/>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25659355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2</a:t>
            </a:r>
          </a:p>
        </p:txBody>
      </p:sp>
      <p:sp>
        <p:nvSpPr>
          <p:cNvPr id="5" name="Subtitle 4"/>
          <p:cNvSpPr>
            <a:spLocks noGrp="1"/>
          </p:cNvSpPr>
          <p:nvPr>
            <p:ph type="subTitle" idx="1"/>
          </p:nvPr>
        </p:nvSpPr>
        <p:spPr>
          <a:xfrm>
            <a:off x="381000" y="3200400"/>
            <a:ext cx="8382000" cy="2438400"/>
          </a:xfrm>
        </p:spPr>
        <p:txBody>
          <a:bodyPr/>
          <a:lstStyle/>
          <a:p>
            <a:pPr algn="l"/>
            <a:r>
              <a:rPr lang="en-US" sz="2800" dirty="0" smtClean="0">
                <a:solidFill>
                  <a:schemeClr val="tx1"/>
                </a:solidFill>
              </a:rPr>
              <a:t>Are the events “passenger survived” and “passenger was in first class” independent events? Support your answer using appropriate probability calculations.</a:t>
            </a:r>
          </a:p>
          <a:p>
            <a:pPr algn="l"/>
            <a:r>
              <a:rPr lang="en-US" sz="2800" dirty="0" smtClean="0">
                <a:solidFill>
                  <a:schemeClr val="tx1"/>
                </a:solidFill>
              </a:rPr>
              <a:t>Two events </a:t>
            </a:r>
            <a:r>
              <a:rPr lang="en-US" sz="2800" i="1" dirty="0" smtClean="0">
                <a:solidFill>
                  <a:schemeClr val="tx1"/>
                </a:solidFill>
              </a:rPr>
              <a:t>A</a:t>
            </a:r>
            <a:r>
              <a:rPr lang="en-US" sz="2800" dirty="0" smtClean="0">
                <a:solidFill>
                  <a:schemeClr val="tx1"/>
                </a:solidFill>
              </a:rPr>
              <a:t> and </a:t>
            </a:r>
            <a:r>
              <a:rPr lang="en-US" sz="2800" i="1" dirty="0" smtClean="0">
                <a:solidFill>
                  <a:schemeClr val="tx1"/>
                </a:solidFill>
              </a:rPr>
              <a:t>B</a:t>
            </a:r>
            <a:r>
              <a:rPr lang="en-US" sz="2800" dirty="0" smtClean="0">
                <a:solidFill>
                  <a:schemeClr val="tx1"/>
                </a:solidFill>
              </a:rPr>
              <a:t> are independent if </a:t>
            </a:r>
            <a:r>
              <a:rPr lang="en-US" sz="2800" i="1" dirty="0" smtClean="0">
                <a:solidFill>
                  <a:schemeClr val="tx1"/>
                </a:solidFill>
              </a:rPr>
              <a:t>P</a:t>
            </a:r>
            <a:r>
              <a:rPr lang="en-US" sz="2800" dirty="0" smtClean="0">
                <a:solidFill>
                  <a:schemeClr val="tx1"/>
                </a:solidFill>
              </a:rPr>
              <a:t>(A|B) = </a:t>
            </a:r>
            <a:r>
              <a:rPr lang="en-US" sz="2800" i="1" dirty="0" smtClean="0">
                <a:solidFill>
                  <a:schemeClr val="tx1"/>
                </a:solidFill>
              </a:rPr>
              <a:t>P</a:t>
            </a:r>
            <a:r>
              <a:rPr lang="en-US" sz="2800" dirty="0" smtClean="0">
                <a:solidFill>
                  <a:schemeClr val="tx1"/>
                </a:solidFill>
              </a:rPr>
              <a:t>(A)</a:t>
            </a:r>
          </a:p>
        </p:txBody>
      </p:sp>
      <p:graphicFrame>
        <p:nvGraphicFramePr>
          <p:cNvPr id="3" name="Table 2"/>
          <p:cNvGraphicFramePr>
            <a:graphicFrameLocks noGrp="1"/>
          </p:cNvGraphicFramePr>
          <p:nvPr>
            <p:extLst>
              <p:ext uri="{D42A27DB-BD31-4B8C-83A1-F6EECF244321}">
                <p14:modId xmlns:p14="http://schemas.microsoft.com/office/powerpoint/2010/main" val="23942738"/>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17167749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2</a:t>
            </a:r>
          </a:p>
        </p:txBody>
      </p:sp>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81000" y="3200400"/>
                <a:ext cx="8382000" cy="2438400"/>
              </a:xfrm>
            </p:spPr>
            <p:txBody>
              <a:bodyPr/>
              <a:lstStyle/>
              <a:p>
                <a:pPr algn="l"/>
                <a:r>
                  <a:rPr lang="en-US" sz="2800" i="1" dirty="0" smtClean="0">
                    <a:solidFill>
                      <a:schemeClr val="tx1"/>
                    </a:solidFill>
                  </a:rPr>
                  <a:t>P</a:t>
                </a:r>
                <a:r>
                  <a:rPr lang="en-US" sz="2800" dirty="0" smtClean="0">
                    <a:solidFill>
                      <a:schemeClr val="tx1"/>
                    </a:solidFill>
                  </a:rPr>
                  <a:t>(survived | first class) = </a:t>
                </a:r>
                <a14:m>
                  <m:oMath xmlns:m="http://schemas.openxmlformats.org/officeDocument/2006/math">
                    <m:f>
                      <m:fPr>
                        <m:type m:val="skw"/>
                        <m:ctrlPr>
                          <a:rPr lang="en-US" sz="2800" i="1" smtClean="0">
                            <a:solidFill>
                              <a:schemeClr val="tx1"/>
                            </a:solidFill>
                            <a:latin typeface="Cambria Math"/>
                          </a:rPr>
                        </m:ctrlPr>
                      </m:fPr>
                      <m:num>
                        <m:r>
                          <a:rPr lang="en-US" sz="2800" b="0" i="1" smtClean="0">
                            <a:solidFill>
                              <a:schemeClr val="tx1"/>
                            </a:solidFill>
                            <a:latin typeface="Cambria Math"/>
                          </a:rPr>
                          <m:t>201</m:t>
                        </m:r>
                      </m:num>
                      <m:den>
                        <m:r>
                          <a:rPr lang="en-US" sz="2800" b="0" i="1" smtClean="0">
                            <a:solidFill>
                              <a:schemeClr val="tx1"/>
                            </a:solidFill>
                            <a:latin typeface="Cambria Math"/>
                          </a:rPr>
                          <m:t>324</m:t>
                        </m:r>
                      </m:den>
                    </m:f>
                    <m:r>
                      <a:rPr lang="en-US" sz="2800" i="1">
                        <a:solidFill>
                          <a:schemeClr val="tx1"/>
                        </a:solidFill>
                        <a:latin typeface="Cambria Math"/>
                        <a:ea typeface="Cambria Math"/>
                      </a:rPr>
                      <m:t>≈</m:t>
                    </m:r>
                    <m:r>
                      <a:rPr lang="en-US" sz="2800" b="0" i="1" smtClean="0">
                        <a:solidFill>
                          <a:schemeClr val="tx1"/>
                        </a:solidFill>
                        <a:latin typeface="Cambria Math"/>
                        <a:ea typeface="Cambria Math"/>
                      </a:rPr>
                      <m:t>.620</m:t>
                    </m:r>
                  </m:oMath>
                </a14:m>
                <a:endParaRPr lang="en-US" sz="2800" i="1" dirty="0" smtClean="0">
                  <a:solidFill>
                    <a:schemeClr val="tx1"/>
                  </a:solidFill>
                </a:endParaRPr>
              </a:p>
              <a:p>
                <a:pPr algn="l"/>
                <a:r>
                  <a:rPr lang="en-US" sz="2800" i="1" dirty="0" smtClean="0">
                    <a:solidFill>
                      <a:schemeClr val="tx1"/>
                    </a:solidFill>
                  </a:rPr>
                  <a:t>P</a:t>
                </a:r>
                <a:r>
                  <a:rPr lang="en-US" sz="2800" dirty="0" smtClean="0">
                    <a:solidFill>
                      <a:schemeClr val="tx1"/>
                    </a:solidFill>
                  </a:rPr>
                  <a:t>(survived) = </a:t>
                </a:r>
                <a14:m>
                  <m:oMath xmlns:m="http://schemas.openxmlformats.org/officeDocument/2006/math">
                    <m:f>
                      <m:fPr>
                        <m:type m:val="skw"/>
                        <m:ctrlPr>
                          <a:rPr lang="en-US" sz="2800" i="1" smtClean="0">
                            <a:solidFill>
                              <a:schemeClr val="tx1"/>
                            </a:solidFill>
                            <a:latin typeface="Cambria Math"/>
                          </a:rPr>
                        </m:ctrlPr>
                      </m:fPr>
                      <m:num>
                        <m:r>
                          <a:rPr lang="en-US" sz="2800" b="0" i="1" smtClean="0">
                            <a:solidFill>
                              <a:schemeClr val="tx1"/>
                            </a:solidFill>
                            <a:latin typeface="Cambria Math"/>
                          </a:rPr>
                          <m:t>500</m:t>
                        </m:r>
                      </m:num>
                      <m:den>
                        <m:r>
                          <a:rPr lang="en-US" sz="2800" b="0" i="1" smtClean="0">
                            <a:solidFill>
                              <a:schemeClr val="tx1"/>
                            </a:solidFill>
                            <a:latin typeface="Cambria Math"/>
                          </a:rPr>
                          <m:t>1317</m:t>
                        </m:r>
                      </m:den>
                    </m:f>
                    <m:r>
                      <a:rPr lang="en-US" sz="2800" i="1" smtClean="0">
                        <a:solidFill>
                          <a:schemeClr val="tx1"/>
                        </a:solidFill>
                        <a:latin typeface="Cambria Math"/>
                        <a:ea typeface="Cambria Math"/>
                      </a:rPr>
                      <m:t>≈</m:t>
                    </m:r>
                    <m:r>
                      <a:rPr lang="en-US" sz="2800" b="0" i="1" smtClean="0">
                        <a:solidFill>
                          <a:schemeClr val="tx1"/>
                        </a:solidFill>
                        <a:latin typeface="Cambria Math"/>
                        <a:ea typeface="Cambria Math"/>
                      </a:rPr>
                      <m:t> .380</m:t>
                    </m:r>
                  </m:oMath>
                </a14:m>
                <a:endParaRPr lang="en-US" sz="2800" i="1" dirty="0" smtClean="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81000" y="3200400"/>
                <a:ext cx="8382000" cy="2438400"/>
              </a:xfrm>
              <a:blipFill rotWithShape="1">
                <a:blip r:embed="rId4"/>
                <a:stretch>
                  <a:fillRect l="-1527" t="-2500"/>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4058543790"/>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689303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7</a:t>
            </a:r>
          </a:p>
          <a:p>
            <a:pPr lvl="1" algn="l">
              <a:buFont typeface="Arial" pitchFamily="34" charset="0"/>
              <a:buChar char="•"/>
            </a:pPr>
            <a:r>
              <a:rPr lang="en-US" sz="3000" dirty="0">
                <a:solidFill>
                  <a:schemeClr val="tx1"/>
                </a:solidFill>
              </a:rPr>
              <a:t> </a:t>
            </a:r>
            <a:r>
              <a:rPr lang="en-US" sz="3000" dirty="0" smtClean="0">
                <a:solidFill>
                  <a:schemeClr val="tx1"/>
                </a:solidFill>
              </a:rPr>
              <a:t>Incorporating SMPs into applications of probability</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31242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6249346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635823"/>
            <a:ext cx="7696200" cy="307777"/>
          </a:xfrm>
          <a:prstGeom prst="rect">
            <a:avLst/>
          </a:prstGeom>
          <a:noFill/>
        </p:spPr>
        <p:txBody>
          <a:bodyPr wrap="square" rtlCol="0">
            <a:spAutoFit/>
          </a:bodyPr>
          <a:lstStyle/>
          <a:p>
            <a:r>
              <a:rPr lang="en-US" sz="1400" dirty="0"/>
              <a:t>Adapted from </a:t>
            </a:r>
            <a:r>
              <a:rPr lang="en-US" sz="1400" i="1" dirty="0" smtClean="0"/>
              <a:t>Illustrative Mathematics</a:t>
            </a:r>
            <a:r>
              <a:rPr lang="en-US" sz="1400" dirty="0" smtClean="0"/>
              <a:t> – S-CP The Titanic 2</a:t>
            </a:r>
          </a:p>
        </p:txBody>
      </p:sp>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81000" y="3200400"/>
                <a:ext cx="8382000" cy="2438400"/>
              </a:xfrm>
            </p:spPr>
            <p:txBody>
              <a:bodyPr/>
              <a:lstStyle/>
              <a:p>
                <a:pPr algn="l"/>
                <a:r>
                  <a:rPr lang="en-US" sz="2800" i="1" dirty="0" smtClean="0">
                    <a:solidFill>
                      <a:schemeClr val="tx1"/>
                    </a:solidFill>
                  </a:rPr>
                  <a:t>P</a:t>
                </a:r>
                <a:r>
                  <a:rPr lang="en-US" sz="2800" dirty="0" smtClean="0">
                    <a:solidFill>
                      <a:schemeClr val="tx1"/>
                    </a:solidFill>
                  </a:rPr>
                  <a:t>(survived | first class) = </a:t>
                </a:r>
                <a14:m>
                  <m:oMath xmlns:m="http://schemas.openxmlformats.org/officeDocument/2006/math">
                    <m:f>
                      <m:fPr>
                        <m:type m:val="skw"/>
                        <m:ctrlPr>
                          <a:rPr lang="en-US" sz="2800" i="1" smtClean="0">
                            <a:solidFill>
                              <a:schemeClr val="tx1"/>
                            </a:solidFill>
                            <a:latin typeface="Cambria Math"/>
                          </a:rPr>
                        </m:ctrlPr>
                      </m:fPr>
                      <m:num>
                        <m:r>
                          <a:rPr lang="en-US" sz="2800" b="0" i="1" smtClean="0">
                            <a:solidFill>
                              <a:schemeClr val="tx1"/>
                            </a:solidFill>
                            <a:latin typeface="Cambria Math"/>
                          </a:rPr>
                          <m:t>201</m:t>
                        </m:r>
                      </m:num>
                      <m:den>
                        <m:r>
                          <a:rPr lang="en-US" sz="2800" b="0" i="1" smtClean="0">
                            <a:solidFill>
                              <a:schemeClr val="tx1"/>
                            </a:solidFill>
                            <a:latin typeface="Cambria Math"/>
                          </a:rPr>
                          <m:t>324</m:t>
                        </m:r>
                      </m:den>
                    </m:f>
                    <m:r>
                      <a:rPr lang="en-US" sz="2800" i="1">
                        <a:solidFill>
                          <a:schemeClr val="tx1"/>
                        </a:solidFill>
                        <a:latin typeface="Cambria Math"/>
                        <a:ea typeface="Cambria Math"/>
                      </a:rPr>
                      <m:t>≈</m:t>
                    </m:r>
                    <m:r>
                      <a:rPr lang="en-US" sz="2800" b="0" i="1" smtClean="0">
                        <a:solidFill>
                          <a:schemeClr val="tx1"/>
                        </a:solidFill>
                        <a:latin typeface="Cambria Math"/>
                        <a:ea typeface="Cambria Math"/>
                      </a:rPr>
                      <m:t>.620</m:t>
                    </m:r>
                  </m:oMath>
                </a14:m>
                <a:endParaRPr lang="en-US" sz="2800" i="1" dirty="0" smtClean="0">
                  <a:solidFill>
                    <a:schemeClr val="tx1"/>
                  </a:solidFill>
                </a:endParaRPr>
              </a:p>
              <a:p>
                <a:pPr algn="l"/>
                <a:r>
                  <a:rPr lang="en-US" sz="2800" i="1" dirty="0" smtClean="0">
                    <a:solidFill>
                      <a:schemeClr val="tx1"/>
                    </a:solidFill>
                  </a:rPr>
                  <a:t>P</a:t>
                </a:r>
                <a:r>
                  <a:rPr lang="en-US" sz="2800" dirty="0" smtClean="0">
                    <a:solidFill>
                      <a:schemeClr val="tx1"/>
                    </a:solidFill>
                  </a:rPr>
                  <a:t>(survived) = </a:t>
                </a:r>
                <a14:m>
                  <m:oMath xmlns:m="http://schemas.openxmlformats.org/officeDocument/2006/math">
                    <m:f>
                      <m:fPr>
                        <m:type m:val="skw"/>
                        <m:ctrlPr>
                          <a:rPr lang="en-US" sz="2800" i="1" smtClean="0">
                            <a:solidFill>
                              <a:schemeClr val="tx1"/>
                            </a:solidFill>
                            <a:latin typeface="Cambria Math"/>
                          </a:rPr>
                        </m:ctrlPr>
                      </m:fPr>
                      <m:num>
                        <m:r>
                          <a:rPr lang="en-US" sz="2800" b="0" i="1" smtClean="0">
                            <a:solidFill>
                              <a:schemeClr val="tx1"/>
                            </a:solidFill>
                            <a:latin typeface="Cambria Math"/>
                          </a:rPr>
                          <m:t>500</m:t>
                        </m:r>
                      </m:num>
                      <m:den>
                        <m:r>
                          <a:rPr lang="en-US" sz="2800" b="0" i="1" smtClean="0">
                            <a:solidFill>
                              <a:schemeClr val="tx1"/>
                            </a:solidFill>
                            <a:latin typeface="Cambria Math"/>
                          </a:rPr>
                          <m:t>1317</m:t>
                        </m:r>
                      </m:den>
                    </m:f>
                    <m:r>
                      <a:rPr lang="en-US" sz="2800" i="1" smtClean="0">
                        <a:solidFill>
                          <a:schemeClr val="tx1"/>
                        </a:solidFill>
                        <a:latin typeface="Cambria Math"/>
                        <a:ea typeface="Cambria Math"/>
                      </a:rPr>
                      <m:t>≈</m:t>
                    </m:r>
                    <m:r>
                      <a:rPr lang="en-US" sz="2800" b="0" i="1" smtClean="0">
                        <a:solidFill>
                          <a:schemeClr val="tx1"/>
                        </a:solidFill>
                        <a:latin typeface="Cambria Math"/>
                        <a:ea typeface="Cambria Math"/>
                      </a:rPr>
                      <m:t> .380</m:t>
                    </m:r>
                  </m:oMath>
                </a14:m>
                <a:endParaRPr lang="en-US" sz="2800" i="1" dirty="0" smtClean="0">
                  <a:solidFill>
                    <a:schemeClr val="tx1"/>
                  </a:solidFill>
                </a:endParaRPr>
              </a:p>
              <a:p>
                <a:pPr algn="l"/>
                <a:endParaRPr lang="en-US" sz="2800" i="1" dirty="0">
                  <a:solidFill>
                    <a:schemeClr val="tx1"/>
                  </a:solidFill>
                </a:endParaRPr>
              </a:p>
              <a:p>
                <a:pPr algn="l"/>
                <a:r>
                  <a:rPr lang="en-US" sz="2800" dirty="0" smtClean="0">
                    <a:solidFill>
                      <a:schemeClr val="tx1"/>
                    </a:solidFill>
                  </a:rPr>
                  <a:t>Since </a:t>
                </a:r>
                <a14:m>
                  <m:oMath xmlns:m="http://schemas.openxmlformats.org/officeDocument/2006/math">
                    <m:r>
                      <a:rPr lang="en-US" sz="2800" b="0" i="1" smtClean="0">
                        <a:solidFill>
                          <a:schemeClr val="tx1"/>
                        </a:solidFill>
                        <a:latin typeface="Cambria Math"/>
                      </a:rPr>
                      <m:t>.620 </m:t>
                    </m:r>
                    <m:r>
                      <a:rPr lang="en-US" sz="2800" b="0" i="1" smtClean="0">
                        <a:solidFill>
                          <a:schemeClr val="tx1"/>
                        </a:solidFill>
                        <a:latin typeface="Cambria Math"/>
                        <a:ea typeface="Cambria Math"/>
                      </a:rPr>
                      <m:t>≠ .380</m:t>
                    </m:r>
                  </m:oMath>
                </a14:m>
                <a:r>
                  <a:rPr lang="en-US" sz="2800" dirty="0" smtClean="0">
                    <a:solidFill>
                      <a:schemeClr val="tx1"/>
                    </a:solidFill>
                  </a:rPr>
                  <a:t> the two events are not independent.</a:t>
                </a: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81000" y="3200400"/>
                <a:ext cx="8382000" cy="2438400"/>
              </a:xfrm>
              <a:blipFill rotWithShape="1">
                <a:blip r:embed="rId4"/>
                <a:stretch>
                  <a:fillRect l="-1527" t="-2500"/>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3094665465"/>
              </p:ext>
            </p:extLst>
          </p:nvPr>
        </p:nvGraphicFramePr>
        <p:xfrm>
          <a:off x="1828800" y="1295400"/>
          <a:ext cx="5791214" cy="1854200"/>
        </p:xfrm>
        <a:graphic>
          <a:graphicData uri="http://schemas.openxmlformats.org/drawingml/2006/table">
            <a:tbl>
              <a:tblPr firstRow="1" bandRow="1">
                <a:tableStyleId>{5C22544A-7EE6-4342-B048-85BDC9FD1C3A}</a:tableStyleId>
              </a:tblPr>
              <a:tblGrid>
                <a:gridCol w="2514600"/>
                <a:gridCol w="1066801"/>
                <a:gridCol w="1559114"/>
                <a:gridCol w="650699"/>
              </a:tblGrid>
              <a:tr h="370840">
                <a:tc>
                  <a:txBody>
                    <a:bodyPr/>
                    <a:lstStyle/>
                    <a:p>
                      <a:pPr algn="ctr"/>
                      <a:endParaRPr lang="en-US" dirty="0"/>
                    </a:p>
                  </a:txBody>
                  <a:tcPr/>
                </a:tc>
                <a:tc>
                  <a:txBody>
                    <a:bodyPr/>
                    <a:lstStyle/>
                    <a:p>
                      <a:pPr algn="ctr"/>
                      <a:r>
                        <a:rPr lang="en-US" dirty="0" smtClean="0"/>
                        <a:t>Survived</a:t>
                      </a:r>
                      <a:endParaRPr lang="en-US" dirty="0"/>
                    </a:p>
                  </a:txBody>
                  <a:tcPr/>
                </a:tc>
                <a:tc>
                  <a:txBody>
                    <a:bodyPr/>
                    <a:lstStyle/>
                    <a:p>
                      <a:pPr algn="ctr"/>
                      <a:r>
                        <a:rPr lang="en-US" dirty="0" smtClean="0"/>
                        <a:t>Did not survive</a:t>
                      </a:r>
                      <a:endParaRPr lang="en-US" dirty="0"/>
                    </a:p>
                  </a:txBody>
                  <a:tcPr/>
                </a:tc>
                <a:tc>
                  <a:txBody>
                    <a:bodyPr/>
                    <a:lstStyle/>
                    <a:p>
                      <a:pPr algn="ctr"/>
                      <a:r>
                        <a:rPr lang="en-US" dirty="0" smtClean="0"/>
                        <a:t>Total</a:t>
                      </a:r>
                      <a:endParaRPr lang="en-US" dirty="0"/>
                    </a:p>
                  </a:txBody>
                  <a:tcPr/>
                </a:tc>
              </a:tr>
              <a:tr h="370840">
                <a:tc>
                  <a:txBody>
                    <a:bodyPr/>
                    <a:lstStyle/>
                    <a:p>
                      <a:pPr algn="l"/>
                      <a:r>
                        <a:rPr lang="en-US" dirty="0" smtClean="0"/>
                        <a:t>First class</a:t>
                      </a:r>
                      <a:r>
                        <a:rPr lang="en-US" baseline="0" dirty="0" smtClean="0"/>
                        <a:t> passengers</a:t>
                      </a:r>
                    </a:p>
                  </a:txBody>
                  <a:tcPr/>
                </a:tc>
                <a:tc>
                  <a:txBody>
                    <a:bodyPr/>
                    <a:lstStyle/>
                    <a:p>
                      <a:pPr algn="ctr"/>
                      <a:r>
                        <a:rPr lang="en-US" dirty="0" smtClean="0"/>
                        <a:t>201</a:t>
                      </a:r>
                      <a:endParaRPr lang="en-US" dirty="0"/>
                    </a:p>
                  </a:txBody>
                  <a:tcPr/>
                </a:tc>
                <a:tc>
                  <a:txBody>
                    <a:bodyPr/>
                    <a:lstStyle/>
                    <a:p>
                      <a:pPr algn="ctr"/>
                      <a:r>
                        <a:rPr lang="en-US" dirty="0" smtClean="0"/>
                        <a:t>123</a:t>
                      </a:r>
                      <a:endParaRPr lang="en-US" dirty="0"/>
                    </a:p>
                  </a:txBody>
                  <a:tcPr/>
                </a:tc>
                <a:tc>
                  <a:txBody>
                    <a:bodyPr/>
                    <a:lstStyle/>
                    <a:p>
                      <a:pPr algn="ctr"/>
                      <a:r>
                        <a:rPr lang="en-US" dirty="0" smtClean="0"/>
                        <a:t>324</a:t>
                      </a:r>
                      <a:endParaRPr lang="en-US" dirty="0"/>
                    </a:p>
                  </a:txBody>
                  <a:tcPr/>
                </a:tc>
              </a:tr>
              <a:tr h="370840">
                <a:tc>
                  <a:txBody>
                    <a:bodyPr/>
                    <a:lstStyle/>
                    <a:p>
                      <a:pPr algn="l"/>
                      <a:r>
                        <a:rPr lang="en-US" dirty="0" smtClean="0"/>
                        <a:t>Second class passengers</a:t>
                      </a:r>
                      <a:endParaRPr lang="en-US" dirty="0"/>
                    </a:p>
                  </a:txBody>
                  <a:tcPr/>
                </a:tc>
                <a:tc>
                  <a:txBody>
                    <a:bodyPr/>
                    <a:lstStyle/>
                    <a:p>
                      <a:pPr algn="ctr"/>
                      <a:r>
                        <a:rPr lang="en-US" dirty="0" smtClean="0"/>
                        <a:t>118</a:t>
                      </a:r>
                      <a:endParaRPr lang="en-US" dirty="0"/>
                    </a:p>
                  </a:txBody>
                  <a:tcPr/>
                </a:tc>
                <a:tc>
                  <a:txBody>
                    <a:bodyPr/>
                    <a:lstStyle/>
                    <a:p>
                      <a:pPr algn="ctr"/>
                      <a:r>
                        <a:rPr lang="en-US" dirty="0" smtClean="0"/>
                        <a:t>166</a:t>
                      </a:r>
                      <a:endParaRPr lang="en-US" dirty="0"/>
                    </a:p>
                  </a:txBody>
                  <a:tcPr/>
                </a:tc>
                <a:tc>
                  <a:txBody>
                    <a:bodyPr/>
                    <a:lstStyle/>
                    <a:p>
                      <a:pPr algn="ctr"/>
                      <a:r>
                        <a:rPr lang="en-US" dirty="0" smtClean="0"/>
                        <a:t>284</a:t>
                      </a:r>
                      <a:endParaRPr lang="en-US" dirty="0"/>
                    </a:p>
                  </a:txBody>
                  <a:tcPr/>
                </a:tc>
              </a:tr>
              <a:tr h="370840">
                <a:tc>
                  <a:txBody>
                    <a:bodyPr/>
                    <a:lstStyle/>
                    <a:p>
                      <a:pPr algn="l"/>
                      <a:r>
                        <a:rPr lang="en-US" dirty="0" smtClean="0"/>
                        <a:t>Third class passengers</a:t>
                      </a:r>
                      <a:endParaRPr lang="en-US" dirty="0"/>
                    </a:p>
                  </a:txBody>
                  <a:tcPr/>
                </a:tc>
                <a:tc>
                  <a:txBody>
                    <a:bodyPr/>
                    <a:lstStyle/>
                    <a:p>
                      <a:pPr algn="ctr"/>
                      <a:r>
                        <a:rPr lang="en-US" dirty="0" smtClean="0"/>
                        <a:t>181</a:t>
                      </a:r>
                      <a:endParaRPr lang="en-US" dirty="0"/>
                    </a:p>
                  </a:txBody>
                  <a:tcPr/>
                </a:tc>
                <a:tc>
                  <a:txBody>
                    <a:bodyPr/>
                    <a:lstStyle/>
                    <a:p>
                      <a:pPr algn="ctr"/>
                      <a:r>
                        <a:rPr lang="en-US" dirty="0" smtClean="0"/>
                        <a:t>528</a:t>
                      </a:r>
                      <a:endParaRPr lang="en-US" dirty="0"/>
                    </a:p>
                  </a:txBody>
                  <a:tcPr/>
                </a:tc>
                <a:tc>
                  <a:txBody>
                    <a:bodyPr/>
                    <a:lstStyle/>
                    <a:p>
                      <a:pPr algn="ctr"/>
                      <a:r>
                        <a:rPr lang="en-US" dirty="0" smtClean="0"/>
                        <a:t>709</a:t>
                      </a:r>
                      <a:endParaRPr lang="en-US" dirty="0"/>
                    </a:p>
                  </a:txBody>
                  <a:tcPr/>
                </a:tc>
              </a:tr>
              <a:tr h="370840">
                <a:tc>
                  <a:txBody>
                    <a:bodyPr/>
                    <a:lstStyle/>
                    <a:p>
                      <a:pPr algn="l"/>
                      <a:r>
                        <a:rPr lang="en-US" dirty="0" smtClean="0"/>
                        <a:t>Total</a:t>
                      </a:r>
                      <a:endParaRPr lang="en-US" dirty="0"/>
                    </a:p>
                  </a:txBody>
                  <a:tcPr/>
                </a:tc>
                <a:tc>
                  <a:txBody>
                    <a:bodyPr/>
                    <a:lstStyle/>
                    <a:p>
                      <a:pPr algn="ctr"/>
                      <a:r>
                        <a:rPr lang="en-US" dirty="0" smtClean="0"/>
                        <a:t>500</a:t>
                      </a:r>
                      <a:endParaRPr lang="en-US" dirty="0"/>
                    </a:p>
                  </a:txBody>
                  <a:tcPr/>
                </a:tc>
                <a:tc>
                  <a:txBody>
                    <a:bodyPr/>
                    <a:lstStyle/>
                    <a:p>
                      <a:pPr algn="ctr"/>
                      <a:r>
                        <a:rPr lang="en-US" dirty="0" smtClean="0"/>
                        <a:t>817</a:t>
                      </a:r>
                      <a:endParaRPr lang="en-US" dirty="0"/>
                    </a:p>
                  </a:txBody>
                  <a:tcPr/>
                </a:tc>
                <a:tc>
                  <a:txBody>
                    <a:bodyPr/>
                    <a:lstStyle/>
                    <a:p>
                      <a:pPr algn="ctr"/>
                      <a:r>
                        <a:rPr lang="en-US" dirty="0" smtClean="0"/>
                        <a:t>1317</a:t>
                      </a:r>
                      <a:endParaRPr lang="en-US" dirty="0"/>
                    </a:p>
                  </a:txBody>
                  <a:tcPr/>
                </a:tc>
              </a:tr>
            </a:tbl>
          </a:graphicData>
        </a:graphic>
      </p:graphicFrame>
    </p:spTree>
    <p:extLst>
      <p:ext uri="{BB962C8B-B14F-4D97-AF65-F5344CB8AC3E}">
        <p14:creationId xmlns:p14="http://schemas.microsoft.com/office/powerpoint/2010/main" val="2086995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7318" y="1189248"/>
            <a:ext cx="3135682" cy="4087243"/>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52400" y="304800"/>
            <a:ext cx="88392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Analytic Geometry EOCT Released Items</a:t>
            </a:r>
            <a:endParaRPr lang="en-US" sz="4200"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7722" y="1295400"/>
            <a:ext cx="4800600" cy="1815882"/>
          </a:xfrm>
          <a:prstGeom prst="rect">
            <a:avLst/>
          </a:prstGeom>
          <a:noFill/>
        </p:spPr>
        <p:txBody>
          <a:bodyPr wrap="square" rtlCol="0">
            <a:spAutoFit/>
          </a:bodyPr>
          <a:lstStyle/>
          <a:p>
            <a:r>
              <a:rPr lang="en-US" sz="2400" b="1" u="sng" dirty="0" smtClean="0">
                <a:latin typeface="+mn-lt"/>
              </a:rPr>
              <a:t>Released Items</a:t>
            </a:r>
            <a:r>
              <a:rPr lang="en-US" sz="2400" b="1" dirty="0" smtClean="0">
                <a:latin typeface="+mn-lt"/>
              </a:rPr>
              <a:t>: </a:t>
            </a:r>
            <a:r>
              <a:rPr lang="en-US" sz="2400" dirty="0" smtClean="0">
                <a:latin typeface="+mn-lt"/>
              </a:rPr>
              <a:t>Housed in the Assessment Division of GADOE </a:t>
            </a:r>
            <a:r>
              <a:rPr lang="en-US" sz="1600" dirty="0">
                <a:latin typeface="+mn-lt"/>
                <a:hlinkClick r:id="rId5"/>
              </a:rPr>
              <a:t>http://</a:t>
            </a:r>
            <a:r>
              <a:rPr lang="en-US" sz="1600" dirty="0" smtClean="0">
                <a:latin typeface="+mn-lt"/>
                <a:hlinkClick r:id="rId5"/>
              </a:rPr>
              <a:t>www.gadoe.org/Curriculum-Instruction-and-Assessment/Assessment/Documents/Analytic%20Geometry%20Released%20Items%20Booklet%20Revised%208-27-13.pdf</a:t>
            </a:r>
            <a:r>
              <a:rPr lang="en-US" sz="1600" dirty="0" smtClean="0">
                <a:latin typeface="+mn-lt"/>
              </a:rPr>
              <a:t> </a:t>
            </a:r>
          </a:p>
        </p:txBody>
      </p:sp>
      <p:sp>
        <p:nvSpPr>
          <p:cNvPr id="6" name="TextBox 5"/>
          <p:cNvSpPr txBox="1"/>
          <p:nvPr/>
        </p:nvSpPr>
        <p:spPr>
          <a:xfrm>
            <a:off x="445196" y="3472546"/>
            <a:ext cx="4877322" cy="1815882"/>
          </a:xfrm>
          <a:prstGeom prst="rect">
            <a:avLst/>
          </a:prstGeom>
          <a:noFill/>
        </p:spPr>
        <p:txBody>
          <a:bodyPr wrap="square" rtlCol="0">
            <a:spAutoFit/>
          </a:bodyPr>
          <a:lstStyle/>
          <a:p>
            <a:r>
              <a:rPr lang="en-US" sz="2400" b="1" u="sng" dirty="0" smtClean="0">
                <a:latin typeface="+mn-lt"/>
              </a:rPr>
              <a:t>Released Items Commentary</a:t>
            </a:r>
            <a:r>
              <a:rPr lang="en-US" sz="2400" b="1" dirty="0" smtClean="0">
                <a:latin typeface="+mn-lt"/>
              </a:rPr>
              <a:t>: </a:t>
            </a:r>
            <a:r>
              <a:rPr lang="en-US" sz="2400" dirty="0" smtClean="0">
                <a:latin typeface="+mn-lt"/>
              </a:rPr>
              <a:t>Housed in the Assessment Division of GADOE </a:t>
            </a:r>
          </a:p>
          <a:p>
            <a:r>
              <a:rPr lang="en-US" sz="1600" dirty="0">
                <a:latin typeface="+mn-lt"/>
                <a:hlinkClick r:id="rId6"/>
              </a:rPr>
              <a:t>http://www.gadoe.org/Curriculum-Instruction-and-Assessment/Assessment/Documents/Analytic%20Geometry%20Released%20Items%20-%</a:t>
            </a:r>
            <a:r>
              <a:rPr lang="en-US" sz="1600" dirty="0" smtClean="0">
                <a:latin typeface="+mn-lt"/>
                <a:hlinkClick r:id="rId6"/>
              </a:rPr>
              <a:t>20Commentary%20Revised%208-27-13.pdf</a:t>
            </a:r>
            <a:r>
              <a:rPr lang="en-US" sz="1600" dirty="0" smtClean="0">
                <a:latin typeface="+mn-lt"/>
              </a:rPr>
              <a:t> </a:t>
            </a:r>
            <a:endParaRPr lang="en-US" sz="1600" dirty="0">
              <a:latin typeface="+mn-lt"/>
            </a:endParaRPr>
          </a:p>
        </p:txBody>
      </p:sp>
      <p:sp>
        <p:nvSpPr>
          <p:cNvPr id="7" name="TextBox 6"/>
          <p:cNvSpPr txBox="1"/>
          <p:nvPr/>
        </p:nvSpPr>
        <p:spPr>
          <a:xfrm>
            <a:off x="1143000" y="5373469"/>
            <a:ext cx="7219950" cy="646331"/>
          </a:xfrm>
          <a:prstGeom prst="rect">
            <a:avLst/>
          </a:prstGeom>
          <a:noFill/>
        </p:spPr>
        <p:txBody>
          <a:bodyPr wrap="square" rtlCol="0">
            <a:spAutoFit/>
          </a:bodyPr>
          <a:lstStyle/>
          <a:p>
            <a:pPr algn="ctr"/>
            <a:r>
              <a:rPr lang="en-US" b="1" dirty="0" smtClean="0">
                <a:latin typeface="+mn-lt"/>
              </a:rPr>
              <a:t>There are 18 released items and commentary about each item available for Analytic Geometry</a:t>
            </a:r>
            <a:endParaRPr lang="en-US" b="1" dirty="0">
              <a:latin typeface="+mn-lt"/>
            </a:endParaRPr>
          </a:p>
        </p:txBody>
      </p:sp>
    </p:spTree>
    <p:extLst>
      <p:ext uri="{BB962C8B-B14F-4D97-AF65-F5344CB8AC3E}">
        <p14:creationId xmlns:p14="http://schemas.microsoft.com/office/powerpoint/2010/main" val="35159644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Analytic Geometry EOCT Released Items</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p:cNvGrpSpPr/>
          <p:nvPr/>
        </p:nvGrpSpPr>
        <p:grpSpPr>
          <a:xfrm>
            <a:off x="598802" y="1219200"/>
            <a:ext cx="7706998" cy="4448175"/>
            <a:chOff x="598802" y="1219200"/>
            <a:chExt cx="7706998" cy="4448175"/>
          </a:xfrm>
        </p:grpSpPr>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802" y="1219200"/>
              <a:ext cx="7706998" cy="4448175"/>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206674" y="2971800"/>
              <a:ext cx="7021198" cy="1752600"/>
            </a:xfrm>
            <a:prstGeom prst="rect">
              <a:avLst/>
            </a:prstGeom>
            <a:noFill/>
            <a:ln w="38100">
              <a:solidFill>
                <a:srgbClr val="FF0000"/>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431731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Analytic Geometry Released Item #18 </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00" y="1349375"/>
            <a:ext cx="8737600" cy="415925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05380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Data on AG Released Item #18 </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295400"/>
            <a:ext cx="8839200" cy="40702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79755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58674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Unit 7 Frameworks</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81000" y="1066800"/>
            <a:ext cx="8610600" cy="3908762"/>
          </a:xfrm>
          <a:prstGeom prst="rect">
            <a:avLst/>
          </a:prstGeom>
        </p:spPr>
        <p:txBody>
          <a:bodyPr wrap="square">
            <a:spAutoFit/>
          </a:bodyPr>
          <a:lstStyle/>
          <a:p>
            <a:r>
              <a:rPr lang="en-US" sz="3400" dirty="0" smtClean="0">
                <a:latin typeface="+mn-lt"/>
              </a:rPr>
              <a:t>The following tasks in Unit 7 are related to this released item:</a:t>
            </a:r>
          </a:p>
          <a:p>
            <a:endParaRPr lang="en-US" sz="1000" dirty="0">
              <a:latin typeface="+mn-lt"/>
            </a:endParaRPr>
          </a:p>
          <a:p>
            <a:pPr marL="571500" indent="-571500">
              <a:buFont typeface="Arial" pitchFamily="34" charset="0"/>
              <a:buChar char="•"/>
            </a:pPr>
            <a:r>
              <a:rPr lang="en-US" sz="3400" dirty="0" smtClean="0">
                <a:latin typeface="+mn-lt"/>
              </a:rPr>
              <a:t>The Conditions are Right</a:t>
            </a:r>
          </a:p>
          <a:p>
            <a:pPr marL="571500" indent="-571500">
              <a:buFont typeface="Arial" pitchFamily="34" charset="0"/>
              <a:buChar char="•"/>
            </a:pPr>
            <a:r>
              <a:rPr lang="en-US" sz="3400" dirty="0" smtClean="0">
                <a:latin typeface="+mn-lt"/>
              </a:rPr>
              <a:t>The Land of Independence</a:t>
            </a:r>
          </a:p>
          <a:p>
            <a:pPr marL="571500" indent="-571500">
              <a:buFont typeface="Arial" pitchFamily="34" charset="0"/>
              <a:buChar char="•"/>
            </a:pPr>
            <a:r>
              <a:rPr lang="en-US" sz="3400" dirty="0" smtClean="0">
                <a:latin typeface="+mn-lt"/>
              </a:rPr>
              <a:t>False Positives</a:t>
            </a:r>
          </a:p>
          <a:p>
            <a:pPr marL="571500" indent="-571500">
              <a:buFont typeface="Arial" pitchFamily="34" charset="0"/>
              <a:buChar char="•"/>
            </a:pPr>
            <a:r>
              <a:rPr lang="en-US" sz="3400" dirty="0" smtClean="0">
                <a:latin typeface="+mn-lt"/>
              </a:rPr>
              <a:t>Are You Positive</a:t>
            </a:r>
            <a:endParaRPr lang="en-US" sz="3400" dirty="0">
              <a:latin typeface="+mn-lt"/>
            </a:endParaRPr>
          </a:p>
          <a:p>
            <a:pPr marL="571500" indent="-571500">
              <a:buFont typeface="Arial" pitchFamily="34" charset="0"/>
              <a:buChar char="•"/>
            </a:pPr>
            <a:endParaRPr lang="en-US" sz="3400" dirty="0" smtClean="0">
              <a:latin typeface="+mn-lt"/>
            </a:endParaRPr>
          </a:p>
        </p:txBody>
      </p:sp>
    </p:spTree>
    <p:extLst>
      <p:ext uri="{BB962C8B-B14F-4D97-AF65-F5344CB8AC3E}">
        <p14:creationId xmlns:p14="http://schemas.microsoft.com/office/powerpoint/2010/main" val="34875708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58674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EOCT Study Guide</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7308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133600" y="5628382"/>
            <a:ext cx="5029200" cy="1077218"/>
          </a:xfrm>
          <a:prstGeom prst="rect">
            <a:avLst/>
          </a:prstGeom>
          <a:noFill/>
        </p:spPr>
        <p:txBody>
          <a:bodyPr wrap="square" rtlCol="0">
            <a:spAutoFit/>
          </a:bodyPr>
          <a:lstStyle/>
          <a:p>
            <a:r>
              <a:rPr lang="en-US" sz="1600" dirty="0">
                <a:hlinkClick r:id="rId4"/>
              </a:rPr>
              <a:t>http://</a:t>
            </a:r>
            <a:r>
              <a:rPr lang="en-US" sz="1600" dirty="0" smtClean="0">
                <a:hlinkClick r:id="rId4"/>
              </a:rPr>
              <a:t>www.gadoe.org/Curriculum-Instruction-and-Assessment/Assessment/Documents/EOCT%20Analytic%20Geometry%20Study%20Guide%20FINAL%208.27.13.pdf</a:t>
            </a:r>
            <a:r>
              <a:rPr lang="en-US" sz="1600" dirty="0" smtClean="0"/>
              <a:t> </a:t>
            </a:r>
            <a:endParaRPr lang="en-US" sz="16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143000"/>
            <a:ext cx="5334000" cy="4464908"/>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49139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5867400" cy="762000"/>
          </a:xfrm>
          <a:solidFill>
            <a:schemeClr val="bg2">
              <a:lumMod val="75000"/>
            </a:schemeClr>
          </a:solidFill>
          <a:effectLst/>
          <a:scene3d>
            <a:camera prst="orthographicFront"/>
            <a:lightRig rig="threePt" dir="t"/>
          </a:scene3d>
          <a:sp3d>
            <a:bevelT w="165100" prst="coolSlant"/>
          </a:sp3d>
        </p:spPr>
        <p:txBody>
          <a:bodyPr/>
          <a:lstStyle/>
          <a:p>
            <a:r>
              <a:rPr lang="en-US" sz="4200" dirty="0" smtClean="0"/>
              <a:t>EOCT Study Guide</a:t>
            </a:r>
            <a:endParaRPr lang="en-US" sz="42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7308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362200" y="5410200"/>
            <a:ext cx="5029200" cy="1077218"/>
          </a:xfrm>
          <a:prstGeom prst="rect">
            <a:avLst/>
          </a:prstGeom>
          <a:noFill/>
        </p:spPr>
        <p:txBody>
          <a:bodyPr wrap="square" rtlCol="0">
            <a:spAutoFit/>
          </a:bodyPr>
          <a:lstStyle/>
          <a:p>
            <a:r>
              <a:rPr lang="en-US" sz="1600" dirty="0">
                <a:hlinkClick r:id="rId4"/>
              </a:rPr>
              <a:t>http://</a:t>
            </a:r>
            <a:r>
              <a:rPr lang="en-US" sz="1600" dirty="0" smtClean="0">
                <a:hlinkClick r:id="rId4"/>
              </a:rPr>
              <a:t>www.gadoe.org/Curriculum-Instruction-and-Assessment/Assessment/Documents/EOCT%20Analytic%20Geometry%20Study%20Guide%20FINAL%208.27.13.pdf</a:t>
            </a:r>
            <a:r>
              <a:rPr lang="en-US" sz="1600" dirty="0" smtClean="0"/>
              <a:t> </a:t>
            </a:r>
            <a:endParaRPr lang="en-US" sz="1600" dirty="0"/>
          </a:p>
        </p:txBody>
      </p:sp>
      <p:grpSp>
        <p:nvGrpSpPr>
          <p:cNvPr id="6" name="Group 5"/>
          <p:cNvGrpSpPr/>
          <p:nvPr/>
        </p:nvGrpSpPr>
        <p:grpSpPr>
          <a:xfrm>
            <a:off x="76200" y="1143000"/>
            <a:ext cx="8915400" cy="4267056"/>
            <a:chOff x="76200" y="1143000"/>
            <a:chExt cx="8915400" cy="4267056"/>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1143000"/>
              <a:ext cx="4800600" cy="371597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2510942"/>
              <a:ext cx="5105400" cy="2899114"/>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415633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extLst>
      <p:ext uri="{BB962C8B-B14F-4D97-AF65-F5344CB8AC3E}">
        <p14:creationId xmlns:p14="http://schemas.microsoft.com/office/powerpoint/2010/main" val="34892044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2000" dirty="0" smtClean="0">
                <a:solidFill>
                  <a:schemeClr val="tx1"/>
                </a:solidFill>
                <a:latin typeface="Arial Narrow" pitchFamily="34" charset="0"/>
              </a:rPr>
              <a:t> Georgia Virtual Learning - </a:t>
            </a:r>
            <a:r>
              <a:rPr lang="en-US" sz="2000" dirty="0" smtClean="0">
                <a:solidFill>
                  <a:schemeClr val="tx1"/>
                </a:solidFill>
                <a:latin typeface="Arial Narrow" pitchFamily="34" charset="0"/>
                <a:hlinkClick r:id="rId3"/>
              </a:rPr>
              <a:t>http</a:t>
            </a:r>
            <a:r>
              <a:rPr lang="en-US" sz="2000" dirty="0">
                <a:solidFill>
                  <a:schemeClr val="tx1"/>
                </a:solidFill>
                <a:latin typeface="Arial Narrow" pitchFamily="34" charset="0"/>
                <a:hlinkClick r:id="rId3"/>
              </a:rPr>
              <a:t>://</a:t>
            </a:r>
            <a:r>
              <a:rPr lang="en-US" sz="2000" dirty="0" smtClean="0">
                <a:solidFill>
                  <a:schemeClr val="tx1"/>
                </a:solidFill>
                <a:latin typeface="Arial Narrow" pitchFamily="34" charset="0"/>
                <a:hlinkClick r:id="rId3"/>
              </a:rPr>
              <a:t>www.gavirtuallearning.org/Resources.aspx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4"/>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5"/>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6"/>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7"/>
              </a:rPr>
              <a:t>http://</a:t>
            </a:r>
            <a:r>
              <a:rPr lang="en-US" sz="2000" dirty="0" smtClean="0">
                <a:solidFill>
                  <a:schemeClr val="tx1"/>
                </a:solidFill>
                <a:latin typeface="Arial Narrow" pitchFamily="34" charset="0"/>
                <a:hlinkClick r:id="rId7"/>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8"/>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2000" dirty="0" smtClean="0">
                <a:solidFill>
                  <a:schemeClr val="tx1"/>
                </a:solidFill>
                <a:latin typeface="Arial Narrow" pitchFamily="34" charset="0"/>
              </a:rPr>
              <a:t>  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4578010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800600"/>
          </a:xfrm>
        </p:spPr>
        <p:txBody>
          <a:bodyPr/>
          <a:lstStyle/>
          <a:p>
            <a:pPr>
              <a:buFont typeface="Wingdings" pitchFamily="2" charset="2"/>
              <a:buChar char="Ø"/>
            </a:pPr>
            <a:r>
              <a:rPr lang="en-US" sz="2800" dirty="0"/>
              <a:t>Question:  </a:t>
            </a:r>
            <a:r>
              <a:rPr lang="en-US" sz="2800" dirty="0" smtClean="0"/>
              <a:t>In the Middle School and Coordinate Algebra Unit Frameworks, I noticed they have included both Formative Assessment Lessons (FAL) and Short Cycle Tasks (SCT) from the Mathematics Assessment Project.  Why do the Analytic Geometry Unit Frameworks only contain FALs?</a:t>
            </a:r>
            <a:endParaRPr lang="en-US" sz="2800" dirty="0"/>
          </a:p>
        </p:txBody>
      </p:sp>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541359"/>
            <a:ext cx="8763000" cy="2707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p:cNvGrpSpPr/>
          <p:nvPr/>
        </p:nvGrpSpPr>
        <p:grpSpPr>
          <a:xfrm>
            <a:off x="1371600" y="3642618"/>
            <a:ext cx="1679641" cy="538857"/>
            <a:chOff x="1371600" y="3642618"/>
            <a:chExt cx="1679641" cy="538857"/>
          </a:xfrm>
        </p:grpSpPr>
        <p:sp>
          <p:nvSpPr>
            <p:cNvPr id="6" name="Oval 5"/>
            <p:cNvSpPr/>
            <p:nvPr/>
          </p:nvSpPr>
          <p:spPr>
            <a:xfrm>
              <a:off x="1371600" y="3876675"/>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9312131">
              <a:off x="1984441" y="3642618"/>
              <a:ext cx="1066800" cy="21907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2286000" y="6260068"/>
            <a:ext cx="4800600" cy="369332"/>
          </a:xfrm>
          <a:prstGeom prst="rect">
            <a:avLst/>
          </a:prstGeom>
          <a:noFill/>
        </p:spPr>
        <p:txBody>
          <a:bodyPr wrap="square" rtlCol="0">
            <a:spAutoFit/>
          </a:bodyPr>
          <a:lstStyle/>
          <a:p>
            <a:r>
              <a:rPr lang="en-US" dirty="0">
                <a:hlinkClick r:id="rId5"/>
              </a:rPr>
              <a:t>http://</a:t>
            </a:r>
            <a:r>
              <a:rPr lang="en-US" dirty="0" smtClean="0">
                <a:hlinkClick r:id="rId5"/>
              </a:rPr>
              <a:t>map.mathshell.org/materials/index.php</a:t>
            </a:r>
            <a:r>
              <a:rPr lang="en-US" dirty="0" smtClean="0"/>
              <a:t> </a:t>
            </a:r>
            <a:endParaRPr lang="en-US" dirty="0"/>
          </a:p>
        </p:txBody>
      </p:sp>
      <p:grpSp>
        <p:nvGrpSpPr>
          <p:cNvPr id="13" name="Group 12"/>
          <p:cNvGrpSpPr/>
          <p:nvPr/>
        </p:nvGrpSpPr>
        <p:grpSpPr>
          <a:xfrm>
            <a:off x="1524000" y="4938018"/>
            <a:ext cx="2282759" cy="776982"/>
            <a:chOff x="1371600" y="3404493"/>
            <a:chExt cx="2282759" cy="776982"/>
          </a:xfrm>
        </p:grpSpPr>
        <p:sp>
          <p:nvSpPr>
            <p:cNvPr id="15" name="Oval 14"/>
            <p:cNvSpPr/>
            <p:nvPr/>
          </p:nvSpPr>
          <p:spPr>
            <a:xfrm>
              <a:off x="1371600" y="3571875"/>
              <a:ext cx="1219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9312131">
              <a:off x="2587559" y="3404493"/>
              <a:ext cx="1066800" cy="21907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sp>
        <p:nvSpPr>
          <p:cNvPr id="4" name="Rectangle 3"/>
          <p:cNvSpPr/>
          <p:nvPr/>
        </p:nvSpPr>
        <p:spPr>
          <a:xfrm>
            <a:off x="152400" y="1447800"/>
            <a:ext cx="8839200" cy="1384995"/>
          </a:xfrm>
          <a:prstGeom prst="rect">
            <a:avLst/>
          </a:prstGeom>
        </p:spPr>
        <p:txBody>
          <a:bodyPr wrap="square">
            <a:spAutoFit/>
          </a:bodyPr>
          <a:lstStyle/>
          <a:p>
            <a:pPr marL="457200" indent="-457200">
              <a:buFont typeface="Arial" pitchFamily="34" charset="0"/>
              <a:buChar char="•"/>
            </a:pPr>
            <a:r>
              <a:rPr lang="en" sz="2800" dirty="0">
                <a:latin typeface="+mn-lt"/>
              </a:rPr>
              <a:t>A more “user friendly” version of the Learnzillion lessons support learning new strategies, sharing with parents, helping absent students.</a:t>
            </a:r>
          </a:p>
        </p:txBody>
      </p:sp>
      <p:grpSp>
        <p:nvGrpSpPr>
          <p:cNvPr id="3" name="Group 2"/>
          <p:cNvGrpSpPr/>
          <p:nvPr/>
        </p:nvGrpSpPr>
        <p:grpSpPr>
          <a:xfrm>
            <a:off x="228600" y="2819400"/>
            <a:ext cx="8458200" cy="3810000"/>
            <a:chOff x="228600" y="2819400"/>
            <a:chExt cx="8458200" cy="3810000"/>
          </a:xfrm>
        </p:grpSpPr>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819400"/>
              <a:ext cx="8229600" cy="38100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2438400" y="2971800"/>
              <a:ext cx="914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28600" y="3581400"/>
              <a:ext cx="1981200" cy="26561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33568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grpSp>
        <p:nvGrpSpPr>
          <p:cNvPr id="3" name="Group 2"/>
          <p:cNvGrpSpPr/>
          <p:nvPr/>
        </p:nvGrpSpPr>
        <p:grpSpPr>
          <a:xfrm>
            <a:off x="304800" y="1828800"/>
            <a:ext cx="8688106" cy="3733800"/>
            <a:chOff x="304800" y="1828800"/>
            <a:chExt cx="8688106" cy="3733800"/>
          </a:xfrm>
        </p:grpSpPr>
        <p:grpSp>
          <p:nvGrpSpPr>
            <p:cNvPr id="2" name="Group 1"/>
            <p:cNvGrpSpPr/>
            <p:nvPr/>
          </p:nvGrpSpPr>
          <p:grpSpPr>
            <a:xfrm>
              <a:off x="304800" y="1828800"/>
              <a:ext cx="8688106" cy="3733800"/>
              <a:chOff x="304800" y="2743200"/>
              <a:chExt cx="8688106" cy="3733800"/>
            </a:xfrm>
          </p:grpSpPr>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2743200"/>
                <a:ext cx="8688106" cy="37338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2514600" y="2832795"/>
                <a:ext cx="914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667000" y="3581400"/>
                <a:ext cx="1143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p:cNvSpPr/>
            <p:nvPr/>
          </p:nvSpPr>
          <p:spPr>
            <a:xfrm>
              <a:off x="381000" y="4495800"/>
              <a:ext cx="1752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369155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582007"/>
            <a:ext cx="8077200" cy="4666393"/>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16588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grpSp>
        <p:nvGrpSpPr>
          <p:cNvPr id="6" name="Group 5"/>
          <p:cNvGrpSpPr/>
          <p:nvPr/>
        </p:nvGrpSpPr>
        <p:grpSpPr>
          <a:xfrm>
            <a:off x="533400" y="1676400"/>
            <a:ext cx="8229601" cy="4648200"/>
            <a:chOff x="685800" y="2819400"/>
            <a:chExt cx="7696200" cy="3733800"/>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819400"/>
              <a:ext cx="7543800" cy="37338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685800" y="3352800"/>
              <a:ext cx="6096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849086" y="3962400"/>
              <a:ext cx="1589314"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49086" y="4495800"/>
              <a:ext cx="1589313"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49811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grpSp>
        <p:nvGrpSpPr>
          <p:cNvPr id="2" name="Group 1"/>
          <p:cNvGrpSpPr/>
          <p:nvPr/>
        </p:nvGrpSpPr>
        <p:grpSpPr>
          <a:xfrm>
            <a:off x="261258" y="1524000"/>
            <a:ext cx="8671631" cy="4953000"/>
            <a:chOff x="261258" y="1524000"/>
            <a:chExt cx="8671631" cy="4953000"/>
          </a:xfrm>
        </p:grpSpPr>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258" y="1524000"/>
              <a:ext cx="8671631" cy="49530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13"/>
            <p:cNvSpPr/>
            <p:nvPr/>
          </p:nvSpPr>
          <p:spPr>
            <a:xfrm>
              <a:off x="5269118" y="2674775"/>
              <a:ext cx="1699465" cy="6640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965564" y="1524000"/>
              <a:ext cx="1699465" cy="9688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943793" y="2492829"/>
              <a:ext cx="1895407" cy="17743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43305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grpSp>
        <p:nvGrpSpPr>
          <p:cNvPr id="2" name="Group 1"/>
          <p:cNvGrpSpPr/>
          <p:nvPr/>
        </p:nvGrpSpPr>
        <p:grpSpPr>
          <a:xfrm>
            <a:off x="3505200" y="1524000"/>
            <a:ext cx="2057400" cy="4936092"/>
            <a:chOff x="3505200" y="1524000"/>
            <a:chExt cx="2057400" cy="4936092"/>
          </a:xfrm>
        </p:grpSpPr>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4262" y="1524000"/>
              <a:ext cx="1938338" cy="493609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3505200" y="1524000"/>
              <a:ext cx="2057400" cy="3352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97385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grpSp>
        <p:nvGrpSpPr>
          <p:cNvPr id="2" name="Group 1"/>
          <p:cNvGrpSpPr/>
          <p:nvPr/>
        </p:nvGrpSpPr>
        <p:grpSpPr>
          <a:xfrm>
            <a:off x="261258" y="1524000"/>
            <a:ext cx="8671631" cy="4953000"/>
            <a:chOff x="261258" y="1524000"/>
            <a:chExt cx="8671631" cy="4953000"/>
          </a:xfrm>
        </p:grpSpPr>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258" y="1524000"/>
              <a:ext cx="8671631" cy="49530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13"/>
            <p:cNvSpPr/>
            <p:nvPr/>
          </p:nvSpPr>
          <p:spPr>
            <a:xfrm>
              <a:off x="5269118" y="2674775"/>
              <a:ext cx="1699465" cy="6640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520977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244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bwMode="auto">
          <a:xfrm>
            <a:off x="2286000" y="152400"/>
            <a:ext cx="4876800" cy="838200"/>
          </a:xfrm>
          <a:prstGeom prst="rect">
            <a:avLst/>
          </a:prstGeom>
          <a:solidFill>
            <a:schemeClr val="bg2">
              <a:lumMod val="75000"/>
            </a:schemeClr>
          </a:solidFill>
          <a:ln w="9525">
            <a:noFill/>
            <a:miter lim="800000"/>
            <a:headEnd/>
            <a:tailEnd/>
          </a:ln>
          <a:scene3d>
            <a:camera prst="orthographicFront"/>
            <a:lightRig rig="threePt" dir="t"/>
          </a:scene3d>
          <a:sp3d>
            <a:bevelT w="165100" prst="coolSlant"/>
          </a:sp3d>
        </p:spPr>
        <p:txBody>
          <a:bodyPr vert="horz" wrap="square" lIns="91425" tIns="91425" rIns="91425" bIns="91425" numCol="1" anchor="b" anchorCtr="0" compatLnSpc="1">
            <a:prstTxWarp prst="textNoShape">
              <a:avLst/>
            </a:prstTxWarp>
          </a:bodyPr>
          <a:lstStyle>
            <a:lvl1pPr algn="ctr" rtl="0" fontAlgn="base">
              <a:spcBef>
                <a:spcPct val="0"/>
              </a:spcBef>
              <a:spcAft>
                <a:spcPct val="0"/>
              </a:spcAft>
              <a:defRPr sz="4400" b="1" kern="1200">
                <a:solidFill>
                  <a:srgbClr val="DA0002"/>
                </a:solidFill>
                <a:latin typeface="+mj-lt"/>
                <a:ea typeface="+mj-ea"/>
                <a:cs typeface="+mj-cs"/>
              </a:defRPr>
            </a:lvl1pPr>
            <a:lvl2pPr algn="ctr" rtl="0" fontAlgn="base">
              <a:spcBef>
                <a:spcPct val="0"/>
              </a:spcBef>
              <a:spcAft>
                <a:spcPct val="0"/>
              </a:spcAft>
              <a:defRPr sz="4400" b="1">
                <a:solidFill>
                  <a:srgbClr val="DA0002"/>
                </a:solidFill>
                <a:latin typeface="Calibri" pitchFamily="34" charset="0"/>
              </a:defRPr>
            </a:lvl2pPr>
            <a:lvl3pPr algn="ctr" rtl="0" fontAlgn="base">
              <a:spcBef>
                <a:spcPct val="0"/>
              </a:spcBef>
              <a:spcAft>
                <a:spcPct val="0"/>
              </a:spcAft>
              <a:defRPr sz="4400" b="1">
                <a:solidFill>
                  <a:srgbClr val="DA0002"/>
                </a:solidFill>
                <a:latin typeface="Calibri" pitchFamily="34" charset="0"/>
              </a:defRPr>
            </a:lvl3pPr>
            <a:lvl4pPr algn="ctr" rtl="0" fontAlgn="base">
              <a:spcBef>
                <a:spcPct val="0"/>
              </a:spcBef>
              <a:spcAft>
                <a:spcPct val="0"/>
              </a:spcAft>
              <a:defRPr sz="4400" b="1">
                <a:solidFill>
                  <a:srgbClr val="DA0002"/>
                </a:solidFill>
                <a:latin typeface="Calibri" pitchFamily="34" charset="0"/>
              </a:defRPr>
            </a:lvl4pPr>
            <a:lvl5pPr algn="ctr" rtl="0" fontAlgn="base">
              <a:spcBef>
                <a:spcPct val="0"/>
              </a:spcBef>
              <a:spcAft>
                <a:spcPct val="0"/>
              </a:spcAft>
              <a:defRPr sz="4400" b="1">
                <a:solidFill>
                  <a:srgbClr val="DA0002"/>
                </a:solidFill>
                <a:latin typeface="Calibri" pitchFamily="34" charset="0"/>
              </a:defRPr>
            </a:lvl5pPr>
            <a:lvl6pPr marL="457200" algn="ctr" rtl="0" eaLnBrk="1" fontAlgn="base" hangingPunct="1">
              <a:spcBef>
                <a:spcPct val="0"/>
              </a:spcBef>
              <a:spcAft>
                <a:spcPct val="0"/>
              </a:spcAft>
              <a:defRPr sz="4400" b="1">
                <a:solidFill>
                  <a:srgbClr val="DA0002"/>
                </a:solidFill>
                <a:latin typeface="Calibri" pitchFamily="34" charset="0"/>
              </a:defRPr>
            </a:lvl6pPr>
            <a:lvl7pPr marL="914400" algn="ctr" rtl="0" eaLnBrk="1" fontAlgn="base" hangingPunct="1">
              <a:spcBef>
                <a:spcPct val="0"/>
              </a:spcBef>
              <a:spcAft>
                <a:spcPct val="0"/>
              </a:spcAft>
              <a:defRPr sz="4400" b="1">
                <a:solidFill>
                  <a:srgbClr val="DA0002"/>
                </a:solidFill>
                <a:latin typeface="Calibri" pitchFamily="34" charset="0"/>
              </a:defRPr>
            </a:lvl7pPr>
            <a:lvl8pPr marL="1371600" algn="ctr" rtl="0" eaLnBrk="1" fontAlgn="base" hangingPunct="1">
              <a:spcBef>
                <a:spcPct val="0"/>
              </a:spcBef>
              <a:spcAft>
                <a:spcPct val="0"/>
              </a:spcAft>
              <a:defRPr sz="4400" b="1">
                <a:solidFill>
                  <a:srgbClr val="DA0002"/>
                </a:solidFill>
                <a:latin typeface="Calibri" pitchFamily="34" charset="0"/>
              </a:defRPr>
            </a:lvl8pPr>
            <a:lvl9pPr marL="1828800" algn="ctr" rtl="0" eaLnBrk="1" fontAlgn="base" hangingPunct="1">
              <a:spcBef>
                <a:spcPct val="0"/>
              </a:spcBef>
              <a:spcAft>
                <a:spcPct val="0"/>
              </a:spcAft>
              <a:defRPr sz="4400" b="1">
                <a:solidFill>
                  <a:srgbClr val="DA0002"/>
                </a:solidFill>
                <a:latin typeface="Calibri" pitchFamily="34" charset="0"/>
              </a:defRPr>
            </a:lvl9pPr>
          </a:lstStyle>
          <a:p>
            <a:r>
              <a:rPr lang="en-US" dirty="0" err="1" smtClean="0">
                <a:solidFill>
                  <a:schemeClr val="tx1"/>
                </a:solidFill>
                <a:latin typeface="Arial Narrow" pitchFamily="34" charset="0"/>
              </a:rPr>
              <a:t>LearnZillion</a:t>
            </a:r>
            <a:r>
              <a:rPr lang="en-US" dirty="0" smtClean="0">
                <a:solidFill>
                  <a:schemeClr val="tx1"/>
                </a:solidFill>
                <a:latin typeface="Arial Narrow" pitchFamily="34" charset="0"/>
              </a:rPr>
              <a:t> Revised</a:t>
            </a:r>
            <a:endParaRPr lang="en-US" dirty="0">
              <a:solidFill>
                <a:schemeClr val="tx1"/>
              </a:solidFill>
              <a:latin typeface="Arial Narrow" pitchFamily="34" charset="0"/>
            </a:endParaRPr>
          </a:p>
        </p:txBody>
      </p:sp>
      <p:sp>
        <p:nvSpPr>
          <p:cNvPr id="10" name="Shape 63"/>
          <p:cNvSpPr txBox="1">
            <a:spLocks/>
          </p:cNvSpPr>
          <p:nvPr/>
        </p:nvSpPr>
        <p:spPr bwMode="auto">
          <a:xfrm>
            <a:off x="457200" y="1004588"/>
            <a:ext cx="8229600" cy="443212"/>
          </a:xfrm>
          <a:prstGeom prst="rect">
            <a:avLst/>
          </a:prstGeom>
          <a:noFill/>
          <a:ln w="9525">
            <a:noFill/>
            <a:miter lim="800000"/>
            <a:headEnd/>
            <a:tailEnd/>
          </a:ln>
        </p:spPr>
        <p:txBody>
          <a:bodyPr vert="horz" wrap="square" lIns="91425" tIns="91425" rIns="91425" bIns="91425" numCol="1" anchor="b" anchorCtr="0" compatLnSpc="1">
            <a:prstTxWarp prst="textNoShape">
              <a:avLst/>
            </a:prstTxWarp>
            <a:noAutofit/>
          </a:bodyPr>
          <a:lst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a:lstStyle>
          <a:p>
            <a:r>
              <a:rPr lang="en" sz="1800" b="0" u="sng" dirty="0" smtClean="0">
                <a:solidFill>
                  <a:schemeClr val="hlink"/>
                </a:solidFill>
                <a:hlinkClick r:id="rId4"/>
              </a:rPr>
              <a:t>http://learnzillion.com/lessons?utf8=%E2%9C%93&amp;query=&amp;commit=Go</a:t>
            </a:r>
            <a:endParaRPr lang="en" sz="1800" b="0" u="sng" dirty="0">
              <a:solidFill>
                <a:schemeClr val="hlink"/>
              </a:solidFill>
              <a:hlinkClick r:id="rId4"/>
            </a:endParaRPr>
          </a:p>
        </p:txBody>
      </p:sp>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45398"/>
            <a:ext cx="7591425" cy="455060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9130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 Expeditionary Learning: Center for Student Work - </a:t>
            </a:r>
            <a:r>
              <a:rPr lang="en-US" sz="2000" dirty="0">
                <a:solidFill>
                  <a:schemeClr val="tx1"/>
                </a:solidFill>
                <a:latin typeface="Arial Narrow" pitchFamily="34" charset="0"/>
                <a:hlinkClick r:id="rId9"/>
              </a:rPr>
              <a:t>http://elschools.org/student-work</a:t>
            </a:r>
            <a:r>
              <a:rPr lang="en-US" sz="2000" dirty="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10"/>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1"/>
              </a:rPr>
              <a:t>http://robertkaplinsky.com</a:t>
            </a:r>
            <a:r>
              <a:rPr lang="en-US" sz="2000" dirty="0" smtClean="0">
                <a:solidFill>
                  <a:schemeClr val="tx1"/>
                </a:solidFill>
                <a:hlinkClick r:id="rId11"/>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22598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687147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666221"/>
            <a:ext cx="8864600" cy="3896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1000" y="1143000"/>
            <a:ext cx="8534400" cy="523220"/>
          </a:xfrm>
          <a:prstGeom prst="rect">
            <a:avLst/>
          </a:prstGeom>
          <a:noFill/>
        </p:spPr>
        <p:txBody>
          <a:bodyPr wrap="square" rtlCol="0">
            <a:spAutoFit/>
          </a:bodyPr>
          <a:lstStyle/>
          <a:p>
            <a:pPr marL="285750" indent="-285750">
              <a:buFont typeface="Wingdings" pitchFamily="2" charset="2"/>
              <a:buChar char="Ø"/>
            </a:pPr>
            <a:r>
              <a:rPr lang="en-US" sz="2800" dirty="0" smtClean="0">
                <a:latin typeface="+mn-lt"/>
              </a:rPr>
              <a:t>Formative Assessment Lesson (FAL)/Classroom Challenges</a:t>
            </a:r>
            <a:endParaRPr lang="en-US" sz="2800" dirty="0">
              <a:latin typeface="+mn-lt"/>
            </a:endParaRPr>
          </a:p>
        </p:txBody>
      </p:sp>
      <p:sp>
        <p:nvSpPr>
          <p:cNvPr id="3" name="TextBox 2"/>
          <p:cNvSpPr txBox="1"/>
          <p:nvPr/>
        </p:nvSpPr>
        <p:spPr>
          <a:xfrm>
            <a:off x="2286000" y="5638800"/>
            <a:ext cx="4800600" cy="369332"/>
          </a:xfrm>
          <a:prstGeom prst="rect">
            <a:avLst/>
          </a:prstGeom>
          <a:noFill/>
        </p:spPr>
        <p:txBody>
          <a:bodyPr wrap="square" rtlCol="0">
            <a:spAutoFit/>
          </a:bodyPr>
          <a:lstStyle/>
          <a:p>
            <a:r>
              <a:rPr lang="en-US" dirty="0">
                <a:hlinkClick r:id="rId5"/>
              </a:rPr>
              <a:t>http://</a:t>
            </a:r>
            <a:r>
              <a:rPr lang="en-US" dirty="0" smtClean="0">
                <a:hlinkClick r:id="rId5"/>
              </a:rPr>
              <a:t>map.mathshell.org/materials/index.php</a:t>
            </a:r>
            <a:r>
              <a:rPr lang="en-US" dirty="0" smtClean="0"/>
              <a:t> </a:t>
            </a:r>
            <a:endParaRPr lang="en-US" dirty="0"/>
          </a:p>
        </p:txBody>
      </p:sp>
    </p:spTree>
    <p:extLst>
      <p:ext uri="{BB962C8B-B14F-4D97-AF65-F5344CB8AC3E}">
        <p14:creationId xmlns:p14="http://schemas.microsoft.com/office/powerpoint/2010/main" val="152157831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7978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
        <p:nvSpPr>
          <p:cNvPr id="2" name="TextBox 1"/>
          <p:cNvSpPr txBox="1"/>
          <p:nvPr/>
        </p:nvSpPr>
        <p:spPr>
          <a:xfrm>
            <a:off x="381000" y="1143000"/>
            <a:ext cx="8686800" cy="954107"/>
          </a:xfrm>
          <a:prstGeom prst="rect">
            <a:avLst/>
          </a:prstGeom>
          <a:noFill/>
        </p:spPr>
        <p:txBody>
          <a:bodyPr wrap="square" rtlCol="0">
            <a:spAutoFit/>
          </a:bodyPr>
          <a:lstStyle/>
          <a:p>
            <a:pPr marL="285750" indent="-285750">
              <a:buFont typeface="Wingdings" pitchFamily="2" charset="2"/>
              <a:buChar char="Ø"/>
            </a:pPr>
            <a:r>
              <a:rPr lang="en-US" sz="2800" dirty="0" smtClean="0">
                <a:latin typeface="+mn-lt"/>
              </a:rPr>
              <a:t>Short Cycle Task (SCT)/Assessment Tasks (Novice, Apprentice, Expert)</a:t>
            </a:r>
            <a:endParaRPr lang="en-US" sz="2800" dirty="0">
              <a:latin typeface="+mn-lt"/>
            </a:endParaRPr>
          </a:p>
        </p:txBody>
      </p:sp>
      <p:sp>
        <p:nvSpPr>
          <p:cNvPr id="3" name="TextBox 2"/>
          <p:cNvSpPr txBox="1"/>
          <p:nvPr/>
        </p:nvSpPr>
        <p:spPr>
          <a:xfrm>
            <a:off x="2286000" y="5334000"/>
            <a:ext cx="4800600" cy="369332"/>
          </a:xfrm>
          <a:prstGeom prst="rect">
            <a:avLst/>
          </a:prstGeom>
          <a:noFill/>
        </p:spPr>
        <p:txBody>
          <a:bodyPr wrap="square" rtlCol="0">
            <a:spAutoFit/>
          </a:bodyPr>
          <a:lstStyle/>
          <a:p>
            <a:r>
              <a:rPr lang="en-US" dirty="0">
                <a:hlinkClick r:id="rId4"/>
              </a:rPr>
              <a:t>http://</a:t>
            </a:r>
            <a:r>
              <a:rPr lang="en-US" dirty="0" smtClean="0">
                <a:hlinkClick r:id="rId4"/>
              </a:rPr>
              <a:t>map.mathshell.org/materials/index.php</a:t>
            </a:r>
            <a:r>
              <a:rPr lang="en-US" dirty="0" smtClean="0"/>
              <a:t> </a:t>
            </a:r>
            <a:endParaRPr lang="en-US"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2209800"/>
            <a:ext cx="88392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518358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381000" y="304800"/>
            <a:ext cx="85344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Analytic Geometry Short Cycle Tasks</a:t>
            </a:r>
          </a:p>
        </p:txBody>
      </p:sp>
      <p:sp>
        <p:nvSpPr>
          <p:cNvPr id="2" name="TextBox 1"/>
          <p:cNvSpPr txBox="1"/>
          <p:nvPr/>
        </p:nvSpPr>
        <p:spPr>
          <a:xfrm>
            <a:off x="381000" y="1143000"/>
            <a:ext cx="8229600" cy="4832092"/>
          </a:xfrm>
          <a:prstGeom prst="rect">
            <a:avLst/>
          </a:prstGeom>
          <a:noFill/>
        </p:spPr>
        <p:txBody>
          <a:bodyPr wrap="square" rtlCol="0">
            <a:spAutoFit/>
          </a:bodyPr>
          <a:lstStyle/>
          <a:p>
            <a:pPr marL="285750" indent="-285750">
              <a:buFont typeface="Wingdings" pitchFamily="2" charset="2"/>
              <a:buChar char="Ø"/>
            </a:pPr>
            <a:r>
              <a:rPr lang="en-US" sz="2800" dirty="0" smtClean="0">
                <a:latin typeface="+mn-lt"/>
              </a:rPr>
              <a:t>Unit 1 – Hopewell Geometry, Floor Pattern</a:t>
            </a:r>
          </a:p>
          <a:p>
            <a:pPr marL="285750" indent="-285750">
              <a:buFont typeface="Wingdings" pitchFamily="2" charset="2"/>
              <a:buChar char="Ø"/>
            </a:pPr>
            <a:r>
              <a:rPr lang="en-US" sz="2800" dirty="0" smtClean="0">
                <a:latin typeface="+mn-lt"/>
              </a:rPr>
              <a:t>Unit 2 – Pythagorean Triplets, Triangular Frameworks</a:t>
            </a:r>
          </a:p>
          <a:p>
            <a:pPr marL="285750" indent="-285750">
              <a:buFont typeface="Wingdings" pitchFamily="2" charset="2"/>
              <a:buChar char="Ø"/>
            </a:pPr>
            <a:r>
              <a:rPr lang="en-US" sz="2800" dirty="0" smtClean="0">
                <a:latin typeface="+mn-lt"/>
              </a:rPr>
              <a:t>Unit 3 – Circles in Triangles, A Golden Crown, </a:t>
            </a:r>
            <a:r>
              <a:rPr lang="en-US" sz="2800" dirty="0" err="1" smtClean="0">
                <a:latin typeface="+mn-lt"/>
              </a:rPr>
              <a:t>Bestsize</a:t>
            </a:r>
            <a:r>
              <a:rPr lang="en-US" sz="2800" dirty="0" smtClean="0">
                <a:latin typeface="+mn-lt"/>
              </a:rPr>
              <a:t> Cans, </a:t>
            </a:r>
            <a:r>
              <a:rPr lang="en-US" sz="2800" dirty="0" err="1" smtClean="0">
                <a:latin typeface="+mn-lt"/>
              </a:rPr>
              <a:t>Funsize</a:t>
            </a:r>
            <a:r>
              <a:rPr lang="en-US" sz="2800" dirty="0" smtClean="0">
                <a:latin typeface="+mn-lt"/>
              </a:rPr>
              <a:t> Cans, Propane Tanks</a:t>
            </a:r>
          </a:p>
          <a:p>
            <a:pPr marL="285750" indent="-285750">
              <a:buFont typeface="Wingdings" pitchFamily="2" charset="2"/>
              <a:buChar char="Ø"/>
            </a:pPr>
            <a:r>
              <a:rPr lang="en-US" sz="2800" dirty="0" smtClean="0">
                <a:latin typeface="+mn-lt"/>
              </a:rPr>
              <a:t>Unit 4 – The Real Number System, Cross Totals, Arithmetic with Polynomial and Rational Expressions</a:t>
            </a:r>
          </a:p>
          <a:p>
            <a:pPr marL="285750" indent="-285750">
              <a:buFont typeface="Wingdings" pitchFamily="2" charset="2"/>
              <a:buChar char="Ø"/>
            </a:pPr>
            <a:r>
              <a:rPr lang="en-US" sz="2800" dirty="0" smtClean="0">
                <a:latin typeface="+mn-lt"/>
              </a:rPr>
              <a:t>Unit 5 – Sidewalk Stones, Patchwork, Table Tiles, Building Functions, Functions, Reasoning with Equations &amp; Inequalities, Seeing Structure in Expressions</a:t>
            </a:r>
          </a:p>
          <a:p>
            <a:pPr marL="285750" indent="-285750">
              <a:buFont typeface="Wingdings" pitchFamily="2" charset="2"/>
              <a:buChar char="Ø"/>
            </a:pPr>
            <a:r>
              <a:rPr lang="en-US" sz="2800" dirty="0" smtClean="0">
                <a:latin typeface="+mn-lt"/>
              </a:rPr>
              <a:t>Unit 6 – no short cycle tasks included in the unit</a:t>
            </a:r>
          </a:p>
          <a:p>
            <a:pPr marL="285750" indent="-285750">
              <a:buFont typeface="Wingdings" pitchFamily="2" charset="2"/>
              <a:buChar char="Ø"/>
            </a:pPr>
            <a:r>
              <a:rPr lang="en-US" sz="2800" dirty="0" smtClean="0">
                <a:latin typeface="+mn-lt"/>
              </a:rPr>
              <a:t>Unit 7 – no short cycle tasks included in the unit</a:t>
            </a:r>
            <a:endParaRPr lang="en-US" sz="2800" dirty="0">
              <a:latin typeface="+mn-lt"/>
            </a:endParaRPr>
          </a:p>
        </p:txBody>
      </p:sp>
    </p:spTree>
    <p:extLst>
      <p:ext uri="{BB962C8B-B14F-4D97-AF65-F5344CB8AC3E}">
        <p14:creationId xmlns:p14="http://schemas.microsoft.com/office/powerpoint/2010/main" val="63660856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5562601" y="1398989"/>
            <a:ext cx="3429000" cy="3249211"/>
          </a:xfrm>
        </p:spPr>
        <p:txBody>
          <a:bodyPr/>
          <a:lstStyle/>
          <a:p>
            <a:pPr marL="0" indent="0">
              <a:buNone/>
            </a:pPr>
            <a:r>
              <a:rPr lang="en-US" b="1" dirty="0" smtClean="0"/>
              <a:t>Teacher Edition – page 98</a:t>
            </a:r>
          </a:p>
          <a:p>
            <a:r>
              <a:rPr lang="en-US" sz="2400" b="1" dirty="0" smtClean="0"/>
              <a:t>All four functions are neither odd nor even.</a:t>
            </a:r>
          </a:p>
          <a:p>
            <a:pPr marL="0" indent="0">
              <a:buNone/>
            </a:pPr>
            <a:endParaRPr lang="en-US" sz="900" b="1"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381000" y="304800"/>
            <a:ext cx="83820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Unit 5: Parent Graphs Revisited Task </a:t>
            </a:r>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1240040"/>
            <a:ext cx="4867275" cy="516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1524000" y="1676400"/>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343400" y="6172200"/>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19600" y="1676400"/>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600200" y="6172200"/>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530665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endParaRPr lang="en-US" dirty="0" smtClean="0">
              <a:solidFill>
                <a:schemeClr val="tx1"/>
              </a:solidFill>
            </a:endParaRPr>
          </a:p>
          <a:p>
            <a:pPr algn="l"/>
            <a:endParaRPr lang="en-US" dirty="0">
              <a:solidFill>
                <a:schemeClr val="tx1"/>
              </a:solidFill>
            </a:endParaRPr>
          </a:p>
          <a:p>
            <a:pPr algn="l"/>
            <a:endParaRPr lang="en-US" dirty="0" smtClean="0">
              <a:solidFill>
                <a:schemeClr val="tx1"/>
              </a:solidFill>
            </a:endParaRPr>
          </a:p>
          <a:p>
            <a:pPr algn="l"/>
            <a:endParaRPr lang="en-US" dirty="0">
              <a:solidFill>
                <a:schemeClr val="tx1"/>
              </a:solidFill>
            </a:endParaRPr>
          </a:p>
          <a:p>
            <a:pPr algn="l"/>
            <a:endParaRPr lang="en-US" dirty="0" smtClean="0">
              <a:solidFill>
                <a:schemeClr val="tx1"/>
              </a:solidFill>
            </a:endParaRPr>
          </a:p>
          <a:p>
            <a:pPr algn="l"/>
            <a:endParaRPr lang="en-US" dirty="0">
              <a:solidFill>
                <a:schemeClr val="tx1"/>
              </a:solidFill>
            </a:endParaRPr>
          </a:p>
          <a:p>
            <a:pPr algn="l"/>
            <a:r>
              <a:rPr lang="en-US" dirty="0" smtClean="0">
                <a:solidFill>
                  <a:schemeClr val="tx1"/>
                </a:solidFill>
              </a:rPr>
              <a:t>Using the Venn diagram, determine the following sets.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730585" cy="307777"/>
          </a:xfrm>
          <a:prstGeom prst="rect">
            <a:avLst/>
          </a:prstGeom>
          <a:noFill/>
        </p:spPr>
        <p:txBody>
          <a:bodyPr wrap="none" rtlCol="0">
            <a:spAutoFit/>
          </a:bodyPr>
          <a:lstStyle/>
          <a:p>
            <a:r>
              <a:rPr lang="en-US" sz="1400" dirty="0" smtClean="0"/>
              <a:t>S.CP.1</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9778" y="1447800"/>
            <a:ext cx="4689872"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9303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10162</TotalTime>
  <Words>2152</Words>
  <Application>Microsoft Office PowerPoint</Application>
  <PresentationFormat>On-screen Show (4:3)</PresentationFormat>
  <Paragraphs>546</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~0980123</vt:lpstr>
      <vt:lpstr>CCGPS Mathematics Unit-by-Unit Grade Level Webinar Analytic Geometry Unit 7: Applications of Probability November 12, 2013</vt:lpstr>
      <vt:lpstr>CCGPS Mathematics Unit-by-Unit Grade Level Webinar Analytic Geometry Unit 7: Applications of Probability November 12, 2013</vt:lpstr>
      <vt:lpstr>Welcome!</vt:lpstr>
      <vt:lpstr>Wiki/Email Questions</vt:lpstr>
      <vt:lpstr>Wiki/Email Questions</vt:lpstr>
      <vt:lpstr>Wiki/Email Questions</vt:lpstr>
      <vt:lpstr>Analytic Geometry Short Cycle Tasks</vt:lpstr>
      <vt:lpstr>Unit 5: Parent Graphs Revisited Task </vt:lpstr>
      <vt:lpstr>Activate your Brain </vt:lpstr>
      <vt:lpstr>PowerPoint Presentation</vt:lpstr>
      <vt:lpstr>PowerPoint Presentation</vt:lpstr>
      <vt:lpstr>What’s the big idea?</vt:lpstr>
      <vt:lpstr>What’s the big idea?</vt:lpstr>
      <vt:lpstr>What’s the big idea?</vt:lpstr>
      <vt:lpstr>Coherence and Focus</vt:lpstr>
      <vt:lpstr>PowerPoint Presentation</vt:lpstr>
      <vt:lpstr>PowerPoint Presentation</vt:lpstr>
      <vt:lpstr>PowerPoint Presentation</vt:lpstr>
      <vt:lpstr>PowerPoint Presentation</vt:lpstr>
      <vt:lpstr>PowerPoint Presentation</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Analytic Geometry EOCT Released Items</vt:lpstr>
      <vt:lpstr>Analytic Geometry EOCT Released Items</vt:lpstr>
      <vt:lpstr>Analytic Geometry Released Item #18 </vt:lpstr>
      <vt:lpstr>Data on AG Released Item #18 </vt:lpstr>
      <vt:lpstr>Unit 7 Frameworks</vt:lpstr>
      <vt:lpstr>EOCT Study Guide</vt:lpstr>
      <vt:lpstr>EOCT Study Guide</vt:lpstr>
      <vt:lpstr>Resource List</vt:lpstr>
      <vt:lpstr>Resources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910</cp:revision>
  <dcterms:created xsi:type="dcterms:W3CDTF">2012-04-02T19:02:51Z</dcterms:created>
  <dcterms:modified xsi:type="dcterms:W3CDTF">2013-11-11T20:22:16Z</dcterms:modified>
</cp:coreProperties>
</file>